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 (MS)" panose="020F0502020204030204" pitchFamily="34" charset="0"/>
      <p:regular r:id="rId19"/>
    </p:embeddedFont>
    <p:embeddedFont>
      <p:font typeface="Calibri (MS) Bold" panose="020F0702030404030204" pitchFamily="34" charset="0"/>
      <p:regular r:id="rId20"/>
      <p:bold r:id="rId21"/>
    </p:embeddedFont>
    <p:embeddedFont>
      <p:font typeface="Calibri (MS) Bold Italics" panose="020F07020304040A0204" pitchFamily="34" charset="0"/>
      <p:regular r:id="rId22"/>
      <p:bold r:id="rId23"/>
      <p:italic r:id="rId24"/>
      <p:boldItalic r:id="rId25"/>
    </p:embeddedFont>
    <p:embeddedFont>
      <p:font typeface="Calibri (MS) Italics" panose="020F05020202040A0204" pitchFamily="34" charset="0"/>
      <p:regular r:id="rId26"/>
      <p:italic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Cambria Bold" panose="02040803050406030204" pitchFamily="18" charset="0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58" autoAdjust="0"/>
  </p:normalViewPr>
  <p:slideViewPr>
    <p:cSldViewPr>
      <p:cViewPr varScale="1">
        <p:scale>
          <a:sx n="63" d="100"/>
          <a:sy n="63" d="100"/>
        </p:scale>
        <p:origin x="5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Title slide. Introduce team and the one-line premise: market-moving information appears in news before it appears in structured data, and we built an agent that reads it.</a:t>
            </a:r>
          </a:p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State this explicitly at the top of the video: the assignment requires naming audience and assumptions before anything else. The third card matters most for grading - it shows we understand the limits of what we built.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Frame the cost side out loud: an analyst covering 30 tickers cannot read every headline. The bottleneck is triage, not judgement.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slide that earns the agentic points. Emphasise multi-step autonomy: one input triggers five chained operations across three systems.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Short transition slide. Keep it to ten seconds.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rubric gives 20 points for model rationale. "Not covered in class" is not a rationale - the FinBERT comparison is what makes this defensible. Say it out loud in the video.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Transition.</a:t>
            </a:r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Walk the numbers in order. Pause on step 4 and 5 - the vector index is the piece most people have not built before, and it is where the retrieval quality is decided.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REPLACE the bracketed placeholders with your real batch numbers before recording. Naming the constraints here rather than hiding them is what separates a 15 from a 20 on analytical quality.</a:t>
            </a:r>
          </a:p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Transition.</a:t>
            </a:r>
          </a:p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slide is the differentiator. Most teams will only demo successful runs. Showing a real failure mode and reasoning about what it means for deployment is what strong analytical quality looks like.</a:t>
            </a:r>
          </a:p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slide is the differentiator. Most teams will only demo successful runs. Showing a real failure mode and reasoning about what it means for deployment is what strong analytical quality looks like.</a:t>
            </a:r>
          </a:p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Key point for the video: the model does not just emit a label, it names the evidence on both sides. That is what makes the output auditable by an analyst, which is the whole basis for trusting it.</a:t>
            </a:r>
          </a:p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Do not overclaim here. The honest value is triage and consistency, not alpha generation. Graders reward a defensible claim over an inflated one.</a:t>
            </a:r>
          </a:p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assignment explicitly requires a limitations and risks discussion in the video. Spend at least a full minute here. Naming the regulatory angle signals you thought about deployment, not just the demo.</a:t>
            </a:r>
          </a:p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Close on point 3. The strongest ending is an honest scope statement, not a claim that the system beats the market.</a:t>
            </a:r>
          </a:p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2606040"/>
            <a:ext cx="16047720" cy="1371600"/>
            <a:chOff x="0" y="0"/>
            <a:chExt cx="21396960" cy="182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96961" cy="1828800"/>
            </a:xfrm>
            <a:custGeom>
              <a:avLst/>
              <a:gdLst/>
              <a:ahLst/>
              <a:cxnLst/>
              <a:rect l="l" t="t" r="r" b="b"/>
              <a:pathLst>
                <a:path w="21396961" h="1828800">
                  <a:moveTo>
                    <a:pt x="0" y="0"/>
                  </a:moveTo>
                  <a:lnTo>
                    <a:pt x="21396961" y="0"/>
                  </a:lnTo>
                  <a:lnTo>
                    <a:pt x="21396961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974" b="-17797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396960" cy="1838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Agentic AI for Financial News Analysis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7280" y="4046220"/>
            <a:ext cx="16047720" cy="822960"/>
            <a:chOff x="0" y="0"/>
            <a:chExt cx="21396960" cy="1097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396961" cy="1097280"/>
            </a:xfrm>
            <a:custGeom>
              <a:avLst/>
              <a:gdLst/>
              <a:ahLst/>
              <a:cxnLst/>
              <a:rect l="l" t="t" r="r" b="b"/>
              <a:pathLst>
                <a:path w="21396961" h="1097280">
                  <a:moveTo>
                    <a:pt x="0" y="0"/>
                  </a:moveTo>
                  <a:lnTo>
                    <a:pt x="21396961" y="0"/>
                  </a:lnTo>
                  <a:lnTo>
                    <a:pt x="21396961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29958" b="-329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39696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CADCFC"/>
                  </a:solidFill>
                  <a:latin typeface="Cambria"/>
                  <a:ea typeface="Cambria"/>
                  <a:cs typeface="Cambria"/>
                  <a:sym typeface="Cambria"/>
                </a:rPr>
                <a:t>Retrieval-Augmented Trading Signal Generation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280" y="5143500"/>
            <a:ext cx="4389120" cy="41148"/>
            <a:chOff x="0" y="0"/>
            <a:chExt cx="5852160" cy="548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2160" cy="54864"/>
            </a:xfrm>
            <a:custGeom>
              <a:avLst/>
              <a:gdLst/>
              <a:ahLst/>
              <a:cxnLst/>
              <a:rect l="l" t="t" r="r" b="b"/>
              <a:pathLst>
                <a:path w="5852160" h="54864">
                  <a:moveTo>
                    <a:pt x="0" y="0"/>
                  </a:moveTo>
                  <a:lnTo>
                    <a:pt x="5852160" y="0"/>
                  </a:lnTo>
                  <a:lnTo>
                    <a:pt x="5852160" y="54864"/>
                  </a:lnTo>
                  <a:lnTo>
                    <a:pt x="0" y="54864"/>
                  </a:ln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7280" y="5554980"/>
            <a:ext cx="16047720" cy="548640"/>
            <a:chOff x="0" y="0"/>
            <a:chExt cx="21396960" cy="731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396961" cy="731520"/>
            </a:xfrm>
            <a:custGeom>
              <a:avLst/>
              <a:gdLst/>
              <a:ahLst/>
              <a:cxnLst/>
              <a:rect l="l" t="t" r="r" b="b"/>
              <a:pathLst>
                <a:path w="21396961" h="731520">
                  <a:moveTo>
                    <a:pt x="0" y="0"/>
                  </a:moveTo>
                  <a:lnTo>
                    <a:pt x="21396961" y="0"/>
                  </a:lnTo>
                  <a:lnTo>
                    <a:pt x="21396961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19937" b="-5199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1396960" cy="788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ModernBERT  ·  MongoDB Atlas Vector Search  ·  Google Gemma 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7280" y="8778240"/>
            <a:ext cx="16047720" cy="548640"/>
            <a:chOff x="0" y="0"/>
            <a:chExt cx="21396960" cy="7315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396961" cy="731520"/>
            </a:xfrm>
            <a:custGeom>
              <a:avLst/>
              <a:gdLst/>
              <a:ahLst/>
              <a:cxnLst/>
              <a:rect l="l" t="t" r="r" b="b"/>
              <a:pathLst>
                <a:path w="21396961" h="731520">
                  <a:moveTo>
                    <a:pt x="0" y="0"/>
                  </a:moveTo>
                  <a:lnTo>
                    <a:pt x="21396961" y="0"/>
                  </a:lnTo>
                  <a:lnTo>
                    <a:pt x="21396961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19937" b="-5199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139696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7A8B9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FIN-5729  AI Trends in Finance  ·  A2 Team Project  ·  Summer Two 2026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Audience and Assumptions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2057400"/>
            <a:ext cx="16322040" cy="2125980"/>
            <a:chOff x="0" y="0"/>
            <a:chExt cx="21762720" cy="2834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62720" cy="2834640"/>
            </a:xfrm>
            <a:custGeom>
              <a:avLst/>
              <a:gdLst/>
              <a:ahLst/>
              <a:cxnLst/>
              <a:rect l="l" t="t" r="r" b="b"/>
              <a:pathLst>
                <a:path w="21762720" h="283464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2724912"/>
                  </a:lnTo>
                  <a:cubicBezTo>
                    <a:pt x="21762720" y="2785491"/>
                    <a:pt x="21713571" y="2834640"/>
                    <a:pt x="21652992" y="2834640"/>
                  </a:cubicBezTo>
                  <a:lnTo>
                    <a:pt x="109728" y="2834640"/>
                  </a:lnTo>
                  <a:cubicBezTo>
                    <a:pt x="49149" y="2834640"/>
                    <a:pt x="0" y="2785491"/>
                    <a:pt x="0" y="272491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71600" y="2743200"/>
            <a:ext cx="685800" cy="685800"/>
            <a:chOff x="0" y="0"/>
            <a:chExt cx="914400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71600" y="2743200"/>
            <a:ext cx="685800" cy="685800"/>
            <a:chOff x="0" y="0"/>
            <a:chExt cx="914400" cy="914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144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00300" y="2359152"/>
            <a:ext cx="14264640" cy="548640"/>
            <a:chOff x="0" y="0"/>
            <a:chExt cx="19019520" cy="7315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019520" cy="731520"/>
            </a:xfrm>
            <a:custGeom>
              <a:avLst/>
              <a:gdLst/>
              <a:ahLst/>
              <a:cxnLst/>
              <a:rect l="l" t="t" r="r" b="b"/>
              <a:pathLst>
                <a:path w="19019520" h="731520">
                  <a:moveTo>
                    <a:pt x="0" y="0"/>
                  </a:moveTo>
                  <a:lnTo>
                    <a:pt x="19019520" y="0"/>
                  </a:lnTo>
                  <a:lnTo>
                    <a:pt x="190195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6611" b="-456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90195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Who this is for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00300" y="2948940"/>
            <a:ext cx="14264640" cy="1028700"/>
            <a:chOff x="0" y="0"/>
            <a:chExt cx="19019520" cy="13716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019520" cy="1371600"/>
            </a:xfrm>
            <a:custGeom>
              <a:avLst/>
              <a:gdLst/>
              <a:ahLst/>
              <a:cxnLst/>
              <a:rect l="l" t="t" r="r" b="b"/>
              <a:pathLst>
                <a:path w="19019520" h="1371600">
                  <a:moveTo>
                    <a:pt x="0" y="0"/>
                  </a:moveTo>
                  <a:lnTo>
                    <a:pt x="19019520" y="0"/>
                  </a:lnTo>
                  <a:lnTo>
                    <a:pt x="190195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192" b="-2201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90195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Junior equity research analysts and their team leads at a mid-size asset manager. Secondary audience: the fintech product manager who would own this internally.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60120" y="4457700"/>
            <a:ext cx="16322040" cy="2125980"/>
            <a:chOff x="0" y="0"/>
            <a:chExt cx="21762720" cy="28346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62720" cy="2834640"/>
            </a:xfrm>
            <a:custGeom>
              <a:avLst/>
              <a:gdLst/>
              <a:ahLst/>
              <a:cxnLst/>
              <a:rect l="l" t="t" r="r" b="b"/>
              <a:pathLst>
                <a:path w="21762720" h="283464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2724912"/>
                  </a:lnTo>
                  <a:cubicBezTo>
                    <a:pt x="21762720" y="2785491"/>
                    <a:pt x="21713571" y="2834640"/>
                    <a:pt x="21652992" y="2834640"/>
                  </a:cubicBezTo>
                  <a:lnTo>
                    <a:pt x="109728" y="2834640"/>
                  </a:lnTo>
                  <a:cubicBezTo>
                    <a:pt x="49149" y="2834640"/>
                    <a:pt x="0" y="2785491"/>
                    <a:pt x="0" y="272491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1600" y="5143500"/>
            <a:ext cx="685800" cy="685800"/>
            <a:chOff x="0" y="0"/>
            <a:chExt cx="914400" cy="914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71600" y="5143500"/>
            <a:ext cx="685800" cy="685800"/>
            <a:chOff x="0" y="0"/>
            <a:chExt cx="914400" cy="914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144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400300" y="4759452"/>
            <a:ext cx="14264640" cy="548640"/>
            <a:chOff x="0" y="0"/>
            <a:chExt cx="19019520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019520" cy="731520"/>
            </a:xfrm>
            <a:custGeom>
              <a:avLst/>
              <a:gdLst/>
              <a:ahLst/>
              <a:cxnLst/>
              <a:rect l="l" t="t" r="r" b="b"/>
              <a:pathLst>
                <a:path w="19019520" h="731520">
                  <a:moveTo>
                    <a:pt x="0" y="0"/>
                  </a:moveTo>
                  <a:lnTo>
                    <a:pt x="19019520" y="0"/>
                  </a:lnTo>
                  <a:lnTo>
                    <a:pt x="190195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6611" b="-456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90195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we assume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400300" y="5349240"/>
            <a:ext cx="14264640" cy="1028700"/>
            <a:chOff x="0" y="0"/>
            <a:chExt cx="19019520" cy="13716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019520" cy="1371600"/>
            </a:xfrm>
            <a:custGeom>
              <a:avLst/>
              <a:gdLst/>
              <a:ahLst/>
              <a:cxnLst/>
              <a:rect l="l" t="t" r="r" b="b"/>
              <a:pathLst>
                <a:path w="19019520" h="1371600">
                  <a:moveTo>
                    <a:pt x="0" y="0"/>
                  </a:moveTo>
                  <a:lnTo>
                    <a:pt x="19019520" y="0"/>
                  </a:lnTo>
                  <a:lnTo>
                    <a:pt x="190195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192" b="-2201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190195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Analysts cover 30+ tickers each. News volume exceeds what any individual can read daily. The firm already licenses a news feed and can host a vector database.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60120" y="6858000"/>
            <a:ext cx="16322040" cy="2125980"/>
            <a:chOff x="0" y="0"/>
            <a:chExt cx="21762720" cy="28346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762720" cy="2834640"/>
            </a:xfrm>
            <a:custGeom>
              <a:avLst/>
              <a:gdLst/>
              <a:ahLst/>
              <a:cxnLst/>
              <a:rect l="l" t="t" r="r" b="b"/>
              <a:pathLst>
                <a:path w="21762720" h="283464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2724912"/>
                  </a:lnTo>
                  <a:cubicBezTo>
                    <a:pt x="21762720" y="2785491"/>
                    <a:pt x="21713571" y="2834640"/>
                    <a:pt x="21652992" y="2834640"/>
                  </a:cubicBezTo>
                  <a:lnTo>
                    <a:pt x="109728" y="2834640"/>
                  </a:lnTo>
                  <a:cubicBezTo>
                    <a:pt x="49149" y="2834640"/>
                    <a:pt x="0" y="2785491"/>
                    <a:pt x="0" y="2724912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71600" y="7543800"/>
            <a:ext cx="685800" cy="685800"/>
            <a:chOff x="0" y="0"/>
            <a:chExt cx="914400" cy="914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C77D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71600" y="7543800"/>
            <a:ext cx="685800" cy="685800"/>
            <a:chOff x="0" y="0"/>
            <a:chExt cx="914400" cy="914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9144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00300" y="7159752"/>
            <a:ext cx="14264640" cy="548640"/>
            <a:chOff x="0" y="0"/>
            <a:chExt cx="1901952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019520" cy="731520"/>
            </a:xfrm>
            <a:custGeom>
              <a:avLst/>
              <a:gdLst/>
              <a:ahLst/>
              <a:cxnLst/>
              <a:rect l="l" t="t" r="r" b="b"/>
              <a:pathLst>
                <a:path w="19019520" h="731520">
                  <a:moveTo>
                    <a:pt x="0" y="0"/>
                  </a:moveTo>
                  <a:lnTo>
                    <a:pt x="19019520" y="0"/>
                  </a:lnTo>
                  <a:lnTo>
                    <a:pt x="190195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6611" b="-456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90195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we are NOT claiming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400300" y="7749540"/>
            <a:ext cx="14264640" cy="1028700"/>
            <a:chOff x="0" y="0"/>
            <a:chExt cx="19019520" cy="13716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019520" cy="1371600"/>
            </a:xfrm>
            <a:custGeom>
              <a:avLst/>
              <a:gdLst/>
              <a:ahLst/>
              <a:cxnLst/>
              <a:rect l="l" t="t" r="r" b="b"/>
              <a:pathLst>
                <a:path w="19019520" h="1371600">
                  <a:moveTo>
                    <a:pt x="0" y="0"/>
                  </a:moveTo>
                  <a:lnTo>
                    <a:pt x="19019520" y="0"/>
                  </a:lnTo>
                  <a:lnTo>
                    <a:pt x="190195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192" b="-2201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90195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This is a research triage tool, not an execution system. No capital is allocated on its output. Signals are educational and require analyst review before any decision.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The Problem: Signal Lives in Unstructured Data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88820"/>
            <a:ext cx="7886700" cy="6035040"/>
            <a:chOff x="0" y="0"/>
            <a:chExt cx="10515600" cy="80467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15600" cy="8046720"/>
            </a:xfrm>
            <a:custGeom>
              <a:avLst/>
              <a:gdLst/>
              <a:ahLst/>
              <a:cxnLst/>
              <a:rect l="l" t="t" r="r" b="b"/>
              <a:pathLst>
                <a:path w="10515600" h="804672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405872" y="0"/>
                  </a:lnTo>
                  <a:cubicBezTo>
                    <a:pt x="10466451" y="0"/>
                    <a:pt x="10515600" y="49149"/>
                    <a:pt x="10515600" y="109728"/>
                  </a:cubicBezTo>
                  <a:lnTo>
                    <a:pt x="10515600" y="7936992"/>
                  </a:lnTo>
                  <a:cubicBezTo>
                    <a:pt x="10515600" y="7997572"/>
                    <a:pt x="10466451" y="8046720"/>
                    <a:pt x="10405872" y="8046720"/>
                  </a:cubicBezTo>
                  <a:lnTo>
                    <a:pt x="109728" y="8046720"/>
                  </a:lnTo>
                  <a:cubicBezTo>
                    <a:pt x="49149" y="8046720"/>
                    <a:pt x="0" y="7997572"/>
                    <a:pt x="0" y="793699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0180" y="2331720"/>
            <a:ext cx="6995160" cy="548640"/>
            <a:chOff x="0" y="0"/>
            <a:chExt cx="9326880" cy="7315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26880" cy="731520"/>
            </a:xfrm>
            <a:custGeom>
              <a:avLst/>
              <a:gdLst/>
              <a:ahLst/>
              <a:cxnLst/>
              <a:rect l="l" t="t" r="r" b="b"/>
              <a:pathLst>
                <a:path w="9326880" h="731520">
                  <a:moveTo>
                    <a:pt x="0" y="0"/>
                  </a:moveTo>
                  <a:lnTo>
                    <a:pt x="9326880" y="0"/>
                  </a:lnTo>
                  <a:lnTo>
                    <a:pt x="9326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8434" b="-1984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32688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analysts use today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40180" y="3086100"/>
            <a:ext cx="6995160" cy="2057400"/>
            <a:chOff x="0" y="0"/>
            <a:chExt cx="9326880" cy="2743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26880" cy="2743200"/>
            </a:xfrm>
            <a:custGeom>
              <a:avLst/>
              <a:gdLst/>
              <a:ahLst/>
              <a:cxnLst/>
              <a:rect l="l" t="t" r="r" b="b"/>
              <a:pathLst>
                <a:path w="9326880" h="2743200">
                  <a:moveTo>
                    <a:pt x="0" y="0"/>
                  </a:moveTo>
                  <a:lnTo>
                    <a:pt x="9326880" y="0"/>
                  </a:lnTo>
                  <a:lnTo>
                    <a:pt x="932688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249" b="-1624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326880" cy="28003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Stock prices and returns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Financial statements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Risk and factor metrics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Historical performance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40180" y="5417820"/>
            <a:ext cx="6995160" cy="1371600"/>
            <a:chOff x="0" y="0"/>
            <a:chExt cx="9326880" cy="1828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26880" cy="1828800"/>
            </a:xfrm>
            <a:custGeom>
              <a:avLst/>
              <a:gdLst/>
              <a:ahLst/>
              <a:cxnLst/>
              <a:rect l="l" t="t" r="r" b="b"/>
              <a:pathLst>
                <a:path w="9326880" h="1828800">
                  <a:moveTo>
                    <a:pt x="0" y="0"/>
                  </a:moveTo>
                  <a:lnTo>
                    <a:pt x="9326880" y="0"/>
                  </a:lnTo>
                  <a:lnTo>
                    <a:pt x="93268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373" b="-493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9326880" cy="18764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i="1">
                  <a:solidFill>
                    <a:srgbClr val="1C729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Structured, clean, and already priced in by the time it reaches a screen.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95460" y="1988820"/>
            <a:ext cx="7886700" cy="6035040"/>
            <a:chOff x="0" y="0"/>
            <a:chExt cx="10515600" cy="8046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515600" cy="8046720"/>
            </a:xfrm>
            <a:custGeom>
              <a:avLst/>
              <a:gdLst/>
              <a:ahLst/>
              <a:cxnLst/>
              <a:rect l="l" t="t" r="r" b="b"/>
              <a:pathLst>
                <a:path w="10515600" h="804672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405872" y="0"/>
                  </a:lnTo>
                  <a:cubicBezTo>
                    <a:pt x="10466451" y="0"/>
                    <a:pt x="10515600" y="49149"/>
                    <a:pt x="10515600" y="109728"/>
                  </a:cubicBezTo>
                  <a:lnTo>
                    <a:pt x="10515600" y="7936992"/>
                  </a:lnTo>
                  <a:cubicBezTo>
                    <a:pt x="10515600" y="7997572"/>
                    <a:pt x="10466451" y="8046720"/>
                    <a:pt x="10405872" y="8046720"/>
                  </a:cubicBezTo>
                  <a:lnTo>
                    <a:pt x="109728" y="8046720"/>
                  </a:lnTo>
                  <a:cubicBezTo>
                    <a:pt x="49149" y="8046720"/>
                    <a:pt x="0" y="7997572"/>
                    <a:pt x="0" y="7936992"/>
                  </a:cubicBezTo>
                  <a:close/>
                </a:path>
              </a:pathLst>
            </a:custGeom>
            <a:solidFill>
              <a:srgbClr val="21295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75520" y="2331720"/>
            <a:ext cx="6995160" cy="548640"/>
            <a:chOff x="0" y="0"/>
            <a:chExt cx="9326880" cy="731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326880" cy="731520"/>
            </a:xfrm>
            <a:custGeom>
              <a:avLst/>
              <a:gdLst/>
              <a:ahLst/>
              <a:cxnLst/>
              <a:rect l="l" t="t" r="r" b="b"/>
              <a:pathLst>
                <a:path w="9326880" h="731520">
                  <a:moveTo>
                    <a:pt x="0" y="0"/>
                  </a:moveTo>
                  <a:lnTo>
                    <a:pt x="9326880" y="0"/>
                  </a:lnTo>
                  <a:lnTo>
                    <a:pt x="93268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8434" b="-1984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32688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Where signal appears first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75520" y="3086100"/>
            <a:ext cx="6995160" cy="2057400"/>
            <a:chOff x="0" y="0"/>
            <a:chExt cx="9326880" cy="2743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326880" cy="2743200"/>
            </a:xfrm>
            <a:custGeom>
              <a:avLst/>
              <a:gdLst/>
              <a:ahLst/>
              <a:cxnLst/>
              <a:rect l="l" t="t" r="r" b="b"/>
              <a:pathLst>
                <a:path w="9326880" h="2743200">
                  <a:moveTo>
                    <a:pt x="0" y="0"/>
                  </a:moveTo>
                  <a:lnTo>
                    <a:pt x="9326880" y="0"/>
                  </a:lnTo>
                  <a:lnTo>
                    <a:pt x="932688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249" b="-1624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9326880" cy="28003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Breaking financial news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Earnings announcements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Press releases and filings</a:t>
              </a:r>
            </a:p>
            <a:p>
              <a:pPr marL="407194" lvl="1" indent="-203597" algn="l">
                <a:lnSpc>
                  <a:spcPts val="2700"/>
                </a:lnSpc>
                <a:buFont typeface="Arial"/>
                <a:buChar char="•"/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Analyst commentary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75520" y="5417820"/>
            <a:ext cx="6995160" cy="1371600"/>
            <a:chOff x="0" y="0"/>
            <a:chExt cx="9326880" cy="1828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326880" cy="1828800"/>
            </a:xfrm>
            <a:custGeom>
              <a:avLst/>
              <a:gdLst/>
              <a:ahLst/>
              <a:cxnLst/>
              <a:rect l="l" t="t" r="r" b="b"/>
              <a:pathLst>
                <a:path w="9326880" h="1828800">
                  <a:moveTo>
                    <a:pt x="0" y="0"/>
                  </a:moveTo>
                  <a:lnTo>
                    <a:pt x="9326880" y="0"/>
                  </a:lnTo>
                  <a:lnTo>
                    <a:pt x="93268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373" b="-493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9326880" cy="18764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i="1">
                  <a:solidFill>
                    <a:srgbClr val="9FB3C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Unstructured, high volume, and impossible to monitor manually at scale.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60120" y="8435340"/>
            <a:ext cx="16322040" cy="822960"/>
            <a:chOff x="0" y="0"/>
            <a:chExt cx="21762720" cy="10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1762720" cy="1097280"/>
            </a:xfrm>
            <a:custGeom>
              <a:avLst/>
              <a:gdLst/>
              <a:ahLst/>
              <a:cxnLst/>
              <a:rect l="l" t="t" r="r" b="b"/>
              <a:pathLst>
                <a:path w="21762720" h="1097280">
                  <a:moveTo>
                    <a:pt x="0" y="0"/>
                  </a:moveTo>
                  <a:lnTo>
                    <a:pt x="21762720" y="0"/>
                  </a:lnTo>
                  <a:lnTo>
                    <a:pt x="217627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6453" b="-3364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21762720" cy="11068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065A8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Business question:  How can we automatically retrieve and analyse investment-relevant information from large volumes of financial news?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From Manual Research to an Agentic Workflow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20240"/>
            <a:ext cx="16322040" cy="480060"/>
            <a:chOff x="0" y="0"/>
            <a:chExt cx="21762720" cy="640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62720" cy="640080"/>
            </a:xfrm>
            <a:custGeom>
              <a:avLst/>
              <a:gdLst/>
              <a:ahLst/>
              <a:cxnLst/>
              <a:rect l="l" t="t" r="r" b="b"/>
              <a:pathLst>
                <a:path w="21762720" h="640080">
                  <a:moveTo>
                    <a:pt x="0" y="0"/>
                  </a:moveTo>
                  <a:lnTo>
                    <a:pt x="21762720" y="0"/>
                  </a:lnTo>
                  <a:lnTo>
                    <a:pt x="21762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12491" b="-61249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176272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 spc="150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MANUAL PROCESS  ·  analyst-hours per ticker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120" y="2537460"/>
            <a:ext cx="3771900" cy="1165860"/>
            <a:chOff x="0" y="0"/>
            <a:chExt cx="5029200" cy="15544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1444752"/>
                  </a:lnTo>
                  <a:cubicBezTo>
                    <a:pt x="5029200" y="1505331"/>
                    <a:pt x="4980051" y="1554480"/>
                    <a:pt x="4919472" y="1554480"/>
                  </a:cubicBezTo>
                  <a:lnTo>
                    <a:pt x="109728" y="1554480"/>
                  </a:lnTo>
                  <a:cubicBezTo>
                    <a:pt x="49149" y="1554480"/>
                    <a:pt x="0" y="1505331"/>
                    <a:pt x="0" y="14447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120" y="2537460"/>
            <a:ext cx="3771900" cy="1165860"/>
            <a:chOff x="0" y="0"/>
            <a:chExt cx="5029200" cy="15544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0"/>
                  </a:moveTo>
                  <a:lnTo>
                    <a:pt x="5029200" y="0"/>
                  </a:lnTo>
                  <a:lnTo>
                    <a:pt x="502920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039" b="-130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5029200" cy="1602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News search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732020" y="2537460"/>
            <a:ext cx="411480" cy="1165860"/>
            <a:chOff x="0" y="0"/>
            <a:chExt cx="548640" cy="15544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8640" cy="1554480"/>
            </a:xfrm>
            <a:custGeom>
              <a:avLst/>
              <a:gdLst/>
              <a:ahLst/>
              <a:cxnLst/>
              <a:rect l="l" t="t" r="r" b="b"/>
              <a:pathLst>
                <a:path w="548640" h="1554480">
                  <a:moveTo>
                    <a:pt x="0" y="0"/>
                  </a:moveTo>
                  <a:lnTo>
                    <a:pt x="548640" y="0"/>
                  </a:lnTo>
                  <a:lnTo>
                    <a:pt x="5486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13526" r="-3135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548640" cy="1611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43500" y="2537460"/>
            <a:ext cx="3771900" cy="1165860"/>
            <a:chOff x="0" y="0"/>
            <a:chExt cx="5029200" cy="1554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1444752"/>
                  </a:lnTo>
                  <a:cubicBezTo>
                    <a:pt x="5029200" y="1505331"/>
                    <a:pt x="4980051" y="1554480"/>
                    <a:pt x="4919472" y="1554480"/>
                  </a:cubicBezTo>
                  <a:lnTo>
                    <a:pt x="109728" y="1554480"/>
                  </a:lnTo>
                  <a:cubicBezTo>
                    <a:pt x="49149" y="1554480"/>
                    <a:pt x="0" y="1505331"/>
                    <a:pt x="0" y="14447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43500" y="2537460"/>
            <a:ext cx="3771900" cy="1165860"/>
            <a:chOff x="0" y="0"/>
            <a:chExt cx="5029200" cy="15544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0"/>
                  </a:moveTo>
                  <a:lnTo>
                    <a:pt x="5029200" y="0"/>
                  </a:lnTo>
                  <a:lnTo>
                    <a:pt x="502920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039" b="-130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029200" cy="1602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Article review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915400" y="2537460"/>
            <a:ext cx="411480" cy="1165860"/>
            <a:chOff x="0" y="0"/>
            <a:chExt cx="548640" cy="15544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8640" cy="1554480"/>
            </a:xfrm>
            <a:custGeom>
              <a:avLst/>
              <a:gdLst/>
              <a:ahLst/>
              <a:cxnLst/>
              <a:rect l="l" t="t" r="r" b="b"/>
              <a:pathLst>
                <a:path w="548640" h="1554480">
                  <a:moveTo>
                    <a:pt x="0" y="0"/>
                  </a:moveTo>
                  <a:lnTo>
                    <a:pt x="548640" y="0"/>
                  </a:lnTo>
                  <a:lnTo>
                    <a:pt x="5486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13526" r="-3135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548640" cy="1611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26880" y="2537460"/>
            <a:ext cx="3771900" cy="1165860"/>
            <a:chOff x="0" y="0"/>
            <a:chExt cx="5029200" cy="15544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1444752"/>
                  </a:lnTo>
                  <a:cubicBezTo>
                    <a:pt x="5029200" y="1505331"/>
                    <a:pt x="4980051" y="1554480"/>
                    <a:pt x="4919472" y="1554480"/>
                  </a:cubicBezTo>
                  <a:lnTo>
                    <a:pt x="109728" y="1554480"/>
                  </a:lnTo>
                  <a:cubicBezTo>
                    <a:pt x="49149" y="1554480"/>
                    <a:pt x="0" y="1505331"/>
                    <a:pt x="0" y="14447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326880" y="2537460"/>
            <a:ext cx="3771900" cy="1165860"/>
            <a:chOff x="0" y="0"/>
            <a:chExt cx="5029200" cy="15544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0"/>
                  </a:moveTo>
                  <a:lnTo>
                    <a:pt x="5029200" y="0"/>
                  </a:lnTo>
                  <a:lnTo>
                    <a:pt x="502920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039" b="-130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5029200" cy="1602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Impact analysis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098780" y="2537460"/>
            <a:ext cx="411480" cy="1165860"/>
            <a:chOff x="0" y="0"/>
            <a:chExt cx="548640" cy="15544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48640" cy="1554480"/>
            </a:xfrm>
            <a:custGeom>
              <a:avLst/>
              <a:gdLst/>
              <a:ahLst/>
              <a:cxnLst/>
              <a:rect l="l" t="t" r="r" b="b"/>
              <a:pathLst>
                <a:path w="548640" h="1554480">
                  <a:moveTo>
                    <a:pt x="0" y="0"/>
                  </a:moveTo>
                  <a:lnTo>
                    <a:pt x="548640" y="0"/>
                  </a:lnTo>
                  <a:lnTo>
                    <a:pt x="54864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13526" r="-3135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48640" cy="1611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510260" y="2537460"/>
            <a:ext cx="3771900" cy="1165860"/>
            <a:chOff x="0" y="0"/>
            <a:chExt cx="5029200" cy="155448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1444752"/>
                  </a:lnTo>
                  <a:cubicBezTo>
                    <a:pt x="5029200" y="1505331"/>
                    <a:pt x="4980051" y="1554480"/>
                    <a:pt x="4919472" y="1554480"/>
                  </a:cubicBezTo>
                  <a:lnTo>
                    <a:pt x="109728" y="1554480"/>
                  </a:lnTo>
                  <a:cubicBezTo>
                    <a:pt x="49149" y="1554480"/>
                    <a:pt x="0" y="1505331"/>
                    <a:pt x="0" y="14447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510260" y="2537460"/>
            <a:ext cx="3771900" cy="1165860"/>
            <a:chOff x="0" y="0"/>
            <a:chExt cx="5029200" cy="15544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029200" cy="1554480"/>
            </a:xfrm>
            <a:custGeom>
              <a:avLst/>
              <a:gdLst/>
              <a:ahLst/>
              <a:cxnLst/>
              <a:rect l="l" t="t" r="r" b="b"/>
              <a:pathLst>
                <a:path w="5029200" h="1554480">
                  <a:moveTo>
                    <a:pt x="0" y="0"/>
                  </a:moveTo>
                  <a:lnTo>
                    <a:pt x="5029200" y="0"/>
                  </a:lnTo>
                  <a:lnTo>
                    <a:pt x="502920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039" b="-130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5029200" cy="16021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Investment decision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60120" y="4594860"/>
            <a:ext cx="16322040" cy="480060"/>
            <a:chOff x="0" y="0"/>
            <a:chExt cx="21762720" cy="6400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762720" cy="640080"/>
            </a:xfrm>
            <a:custGeom>
              <a:avLst/>
              <a:gdLst/>
              <a:ahLst/>
              <a:cxnLst/>
              <a:rect l="l" t="t" r="r" b="b"/>
              <a:pathLst>
                <a:path w="21762720" h="640080">
                  <a:moveTo>
                    <a:pt x="0" y="0"/>
                  </a:moveTo>
                  <a:lnTo>
                    <a:pt x="21762720" y="0"/>
                  </a:lnTo>
                  <a:lnTo>
                    <a:pt x="21762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12491" b="-61249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2176272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 spc="150">
                  <a:solidFill>
                    <a:srgbClr val="065A8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AGENTIC PROCESS  ·  seconds per ticker, human reviews the output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60120" y="5212080"/>
            <a:ext cx="3017520" cy="1303020"/>
            <a:chOff x="0" y="0"/>
            <a:chExt cx="4023360" cy="173736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3913632" y="0"/>
                  </a:lnTo>
                  <a:cubicBezTo>
                    <a:pt x="3974211" y="0"/>
                    <a:pt x="4023360" y="49149"/>
                    <a:pt x="4023360" y="109728"/>
                  </a:cubicBezTo>
                  <a:lnTo>
                    <a:pt x="4023360" y="1627632"/>
                  </a:lnTo>
                  <a:cubicBezTo>
                    <a:pt x="4023360" y="1688211"/>
                    <a:pt x="3974211" y="1737360"/>
                    <a:pt x="3913632" y="1737360"/>
                  </a:cubicBezTo>
                  <a:lnTo>
                    <a:pt x="109728" y="1737360"/>
                  </a:lnTo>
                  <a:cubicBezTo>
                    <a:pt x="49149" y="1737360"/>
                    <a:pt x="0" y="1688211"/>
                    <a:pt x="0" y="162763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60120" y="5212080"/>
            <a:ext cx="3017520" cy="1303020"/>
            <a:chOff x="0" y="0"/>
            <a:chExt cx="4023360" cy="173736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0"/>
                  </a:moveTo>
                  <a:lnTo>
                    <a:pt x="4023360" y="0"/>
                  </a:lnTo>
                  <a:lnTo>
                    <a:pt x="402336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4023360" cy="17849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Ticker input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977640" y="5212080"/>
            <a:ext cx="329184" cy="1303020"/>
            <a:chOff x="0" y="0"/>
            <a:chExt cx="438912" cy="173736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438912" cy="1737360"/>
            </a:xfrm>
            <a:custGeom>
              <a:avLst/>
              <a:gdLst/>
              <a:ahLst/>
              <a:cxnLst/>
              <a:rect l="l" t="t" r="r" b="b"/>
              <a:pathLst>
                <a:path w="438912" h="1737360">
                  <a:moveTo>
                    <a:pt x="0" y="0"/>
                  </a:moveTo>
                  <a:lnTo>
                    <a:pt x="438912" y="0"/>
                  </a:lnTo>
                  <a:lnTo>
                    <a:pt x="438912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7868" r="-4578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438912" cy="1794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306824" y="5212080"/>
            <a:ext cx="3017520" cy="1303020"/>
            <a:chOff x="0" y="0"/>
            <a:chExt cx="4023360" cy="173736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3913632" y="0"/>
                  </a:lnTo>
                  <a:cubicBezTo>
                    <a:pt x="3974211" y="0"/>
                    <a:pt x="4023360" y="49149"/>
                    <a:pt x="4023360" y="109728"/>
                  </a:cubicBezTo>
                  <a:lnTo>
                    <a:pt x="4023360" y="1627632"/>
                  </a:lnTo>
                  <a:cubicBezTo>
                    <a:pt x="4023360" y="1688211"/>
                    <a:pt x="3974211" y="1737360"/>
                    <a:pt x="3913632" y="1737360"/>
                  </a:cubicBezTo>
                  <a:lnTo>
                    <a:pt x="109728" y="1737360"/>
                  </a:lnTo>
                  <a:cubicBezTo>
                    <a:pt x="49149" y="1737360"/>
                    <a:pt x="0" y="1688211"/>
                    <a:pt x="0" y="162763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306824" y="5212080"/>
            <a:ext cx="3017520" cy="1303020"/>
            <a:chOff x="0" y="0"/>
            <a:chExt cx="4023360" cy="173736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0"/>
                  </a:moveTo>
                  <a:lnTo>
                    <a:pt x="4023360" y="0"/>
                  </a:lnTo>
                  <a:lnTo>
                    <a:pt x="402336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4023360" cy="17849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News retrieval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324344" y="5212080"/>
            <a:ext cx="329184" cy="1303020"/>
            <a:chOff x="0" y="0"/>
            <a:chExt cx="438912" cy="173736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38912" cy="1737360"/>
            </a:xfrm>
            <a:custGeom>
              <a:avLst/>
              <a:gdLst/>
              <a:ahLst/>
              <a:cxnLst/>
              <a:rect l="l" t="t" r="r" b="b"/>
              <a:pathLst>
                <a:path w="438912" h="1737360">
                  <a:moveTo>
                    <a:pt x="0" y="0"/>
                  </a:moveTo>
                  <a:lnTo>
                    <a:pt x="438912" y="0"/>
                  </a:lnTo>
                  <a:lnTo>
                    <a:pt x="438912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7868" r="-4578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38912" cy="1794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653528" y="5212080"/>
            <a:ext cx="3017520" cy="1303020"/>
            <a:chOff x="0" y="0"/>
            <a:chExt cx="4023360" cy="17373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3913632" y="0"/>
                  </a:lnTo>
                  <a:cubicBezTo>
                    <a:pt x="3974211" y="0"/>
                    <a:pt x="4023360" y="49149"/>
                    <a:pt x="4023360" y="109728"/>
                  </a:cubicBezTo>
                  <a:lnTo>
                    <a:pt x="4023360" y="1627632"/>
                  </a:lnTo>
                  <a:cubicBezTo>
                    <a:pt x="4023360" y="1688211"/>
                    <a:pt x="3974211" y="1737360"/>
                    <a:pt x="3913632" y="1737360"/>
                  </a:cubicBezTo>
                  <a:lnTo>
                    <a:pt x="109728" y="1737360"/>
                  </a:lnTo>
                  <a:cubicBezTo>
                    <a:pt x="49149" y="1737360"/>
                    <a:pt x="0" y="1688211"/>
                    <a:pt x="0" y="162763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653528" y="5212080"/>
            <a:ext cx="3017520" cy="1303020"/>
            <a:chOff x="0" y="0"/>
            <a:chExt cx="4023360" cy="173736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0"/>
                  </a:moveTo>
                  <a:lnTo>
                    <a:pt x="4023360" y="0"/>
                  </a:lnTo>
                  <a:lnTo>
                    <a:pt x="402336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4023360" cy="17849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Vector search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0671048" y="5212080"/>
            <a:ext cx="329184" cy="1303020"/>
            <a:chOff x="0" y="0"/>
            <a:chExt cx="438912" cy="173736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38912" cy="1737360"/>
            </a:xfrm>
            <a:custGeom>
              <a:avLst/>
              <a:gdLst/>
              <a:ahLst/>
              <a:cxnLst/>
              <a:rect l="l" t="t" r="r" b="b"/>
              <a:pathLst>
                <a:path w="438912" h="1737360">
                  <a:moveTo>
                    <a:pt x="0" y="0"/>
                  </a:moveTo>
                  <a:lnTo>
                    <a:pt x="438912" y="0"/>
                  </a:lnTo>
                  <a:lnTo>
                    <a:pt x="438912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7868" r="-4578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57150"/>
              <a:ext cx="438912" cy="1794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1000232" y="5212080"/>
            <a:ext cx="3017520" cy="1303020"/>
            <a:chOff x="0" y="0"/>
            <a:chExt cx="4023360" cy="173736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3913632" y="0"/>
                  </a:lnTo>
                  <a:cubicBezTo>
                    <a:pt x="3974211" y="0"/>
                    <a:pt x="4023360" y="49149"/>
                    <a:pt x="4023360" y="109728"/>
                  </a:cubicBezTo>
                  <a:lnTo>
                    <a:pt x="4023360" y="1627632"/>
                  </a:lnTo>
                  <a:cubicBezTo>
                    <a:pt x="4023360" y="1688211"/>
                    <a:pt x="3974211" y="1737360"/>
                    <a:pt x="3913632" y="1737360"/>
                  </a:cubicBezTo>
                  <a:lnTo>
                    <a:pt x="109728" y="1737360"/>
                  </a:lnTo>
                  <a:cubicBezTo>
                    <a:pt x="49149" y="1737360"/>
                    <a:pt x="0" y="1688211"/>
                    <a:pt x="0" y="162763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1000232" y="5212080"/>
            <a:ext cx="3017520" cy="1303020"/>
            <a:chOff x="0" y="0"/>
            <a:chExt cx="4023360" cy="173736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0"/>
                  </a:moveTo>
                  <a:lnTo>
                    <a:pt x="4023360" y="0"/>
                  </a:lnTo>
                  <a:lnTo>
                    <a:pt x="402336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47625"/>
              <a:ext cx="4023360" cy="17849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LLM analysis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017752" y="5212080"/>
            <a:ext cx="329184" cy="1303020"/>
            <a:chOff x="0" y="0"/>
            <a:chExt cx="438912" cy="173736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38912" cy="1737360"/>
            </a:xfrm>
            <a:custGeom>
              <a:avLst/>
              <a:gdLst/>
              <a:ahLst/>
              <a:cxnLst/>
              <a:rect l="l" t="t" r="r" b="b"/>
              <a:pathLst>
                <a:path w="438912" h="1737360">
                  <a:moveTo>
                    <a:pt x="0" y="0"/>
                  </a:moveTo>
                  <a:lnTo>
                    <a:pt x="438912" y="0"/>
                  </a:lnTo>
                  <a:lnTo>
                    <a:pt x="438912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7868" r="-4578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57150"/>
              <a:ext cx="438912" cy="1794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4346936" y="5212080"/>
            <a:ext cx="3017520" cy="1303020"/>
            <a:chOff x="0" y="0"/>
            <a:chExt cx="4023360" cy="173736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3913632" y="0"/>
                  </a:lnTo>
                  <a:cubicBezTo>
                    <a:pt x="3974211" y="0"/>
                    <a:pt x="4023360" y="49149"/>
                    <a:pt x="4023360" y="109728"/>
                  </a:cubicBezTo>
                  <a:lnTo>
                    <a:pt x="4023360" y="1627632"/>
                  </a:lnTo>
                  <a:cubicBezTo>
                    <a:pt x="4023360" y="1688211"/>
                    <a:pt x="3974211" y="1737360"/>
                    <a:pt x="3913632" y="1737360"/>
                  </a:cubicBezTo>
                  <a:lnTo>
                    <a:pt x="109728" y="1737360"/>
                  </a:lnTo>
                  <a:cubicBezTo>
                    <a:pt x="49149" y="1737360"/>
                    <a:pt x="0" y="1688211"/>
                    <a:pt x="0" y="1627632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4346936" y="5212080"/>
            <a:ext cx="3017520" cy="1303020"/>
            <a:chOff x="0" y="0"/>
            <a:chExt cx="4023360" cy="173736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4023360" cy="1737360"/>
            </a:xfrm>
            <a:custGeom>
              <a:avLst/>
              <a:gdLst/>
              <a:ahLst/>
              <a:cxnLst/>
              <a:rect l="l" t="t" r="r" b="b"/>
              <a:pathLst>
                <a:path w="4023360" h="1737360">
                  <a:moveTo>
                    <a:pt x="0" y="0"/>
                  </a:moveTo>
                  <a:lnTo>
                    <a:pt x="4023360" y="0"/>
                  </a:lnTo>
                  <a:lnTo>
                    <a:pt x="402336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403" r="-54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47625"/>
              <a:ext cx="4023360" cy="17849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Signal output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960120" y="7269480"/>
            <a:ext cx="16322040" cy="1851660"/>
            <a:chOff x="0" y="0"/>
            <a:chExt cx="21762720" cy="246888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1762720" cy="2468880"/>
            </a:xfrm>
            <a:custGeom>
              <a:avLst/>
              <a:gdLst/>
              <a:ahLst/>
              <a:cxnLst/>
              <a:rect l="l" t="t" r="r" b="b"/>
              <a:pathLst>
                <a:path w="21762720" h="24688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2359152"/>
                  </a:lnTo>
                  <a:cubicBezTo>
                    <a:pt x="21762720" y="2419731"/>
                    <a:pt x="21713571" y="2468880"/>
                    <a:pt x="21652992" y="2468880"/>
                  </a:cubicBezTo>
                  <a:lnTo>
                    <a:pt x="109728" y="2468880"/>
                  </a:lnTo>
                  <a:cubicBezTo>
                    <a:pt x="49149" y="2468880"/>
                    <a:pt x="0" y="2419731"/>
                    <a:pt x="0" y="2359152"/>
                  </a:cubicBezTo>
                  <a:close/>
                </a:path>
              </a:pathLst>
            </a:custGeom>
            <a:solidFill>
              <a:srgbClr val="E8EFF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440180" y="7612380"/>
            <a:ext cx="15361920" cy="1234440"/>
            <a:chOff x="0" y="0"/>
            <a:chExt cx="20482560" cy="164592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20482561" cy="1645920"/>
            </a:xfrm>
            <a:custGeom>
              <a:avLst/>
              <a:gdLst/>
              <a:ahLst/>
              <a:cxnLst/>
              <a:rect l="l" t="t" r="r" b="b"/>
              <a:pathLst>
                <a:path w="20482561" h="1645920">
                  <a:moveTo>
                    <a:pt x="0" y="0"/>
                  </a:moveTo>
                  <a:lnTo>
                    <a:pt x="20482561" y="0"/>
                  </a:lnTo>
                  <a:lnTo>
                    <a:pt x="20482561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2480" b="-1924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57150"/>
              <a:ext cx="20482560" cy="17030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21295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agent chains retrieval, semantic search, and generation without step-by-step human prompting. The analyst moves from reading everything to reviewing a ranked, evidence-backed shortlist.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0"/>
                  </a:moveTo>
                  <a:lnTo>
                    <a:pt x="2011680" y="0"/>
                  </a:lnTo>
                  <a:lnTo>
                    <a:pt x="20116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011680" cy="20307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154680" y="3840480"/>
            <a:ext cx="13716000" cy="960120"/>
            <a:chOff x="0" y="0"/>
            <a:chExt cx="18288000" cy="128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88000" cy="1280160"/>
            </a:xfrm>
            <a:custGeom>
              <a:avLst/>
              <a:gdLst/>
              <a:ahLst/>
              <a:cxnLst/>
              <a:rect l="l" t="t" r="r" b="b"/>
              <a:pathLst>
                <a:path w="18288000" h="1280160">
                  <a:moveTo>
                    <a:pt x="0" y="0"/>
                  </a:moveTo>
                  <a:lnTo>
                    <a:pt x="18288000" y="0"/>
                  </a:lnTo>
                  <a:lnTo>
                    <a:pt x="1828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8288000" cy="12896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Model Selection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54680" y="4800600"/>
            <a:ext cx="13716000" cy="685800"/>
            <a:chOff x="0" y="0"/>
            <a:chExt cx="18288000" cy="914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914400"/>
            </a:xfrm>
            <a:custGeom>
              <a:avLst/>
              <a:gdLst/>
              <a:ahLst/>
              <a:cxnLst/>
              <a:rect l="l" t="t" r="r" b="b"/>
              <a:pathLst>
                <a:path w="18288000" h="914400">
                  <a:moveTo>
                    <a:pt x="0" y="0"/>
                  </a:moveTo>
                  <a:lnTo>
                    <a:pt x="18288000" y="0"/>
                  </a:lnTo>
                  <a:lnTo>
                    <a:pt x="182880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Why ModernBERT for retrieval and Gemma 3 for generation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Two Models, Two Distinct Jobs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20240"/>
            <a:ext cx="8023860" cy="4800600"/>
            <a:chOff x="0" y="0"/>
            <a:chExt cx="10698480" cy="6400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98480" cy="6400800"/>
            </a:xfrm>
            <a:custGeom>
              <a:avLst/>
              <a:gdLst/>
              <a:ahLst/>
              <a:cxnLst/>
              <a:rect l="l" t="t" r="r" b="b"/>
              <a:pathLst>
                <a:path w="10698480" h="6400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6291072"/>
                  </a:lnTo>
                  <a:cubicBezTo>
                    <a:pt x="10698480" y="6351651"/>
                    <a:pt x="10649331" y="6400800"/>
                    <a:pt x="10588752" y="6400800"/>
                  </a:cubicBezTo>
                  <a:lnTo>
                    <a:pt x="109728" y="6400800"/>
                  </a:lnTo>
                  <a:cubicBezTo>
                    <a:pt x="49149" y="6400800"/>
                    <a:pt x="0" y="6351651"/>
                    <a:pt x="0" y="62910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0180" y="2331720"/>
            <a:ext cx="754380" cy="754380"/>
            <a:chOff x="0" y="0"/>
            <a:chExt cx="1005840" cy="10058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40180" y="2331720"/>
            <a:ext cx="754380" cy="754380"/>
            <a:chOff x="0" y="0"/>
            <a:chExt cx="1005840" cy="10058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00584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68880" y="2359152"/>
            <a:ext cx="6172200" cy="617220"/>
            <a:chOff x="0" y="0"/>
            <a:chExt cx="8229600" cy="8229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ModernBERT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40180" y="3291840"/>
            <a:ext cx="7063740" cy="411480"/>
            <a:chOff x="0" y="0"/>
            <a:chExt cx="9418320" cy="5486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418320" cy="548640"/>
            </a:xfrm>
            <a:custGeom>
              <a:avLst/>
              <a:gdLst/>
              <a:ahLst/>
              <a:cxnLst/>
              <a:rect l="l" t="t" r="r" b="b"/>
              <a:pathLst>
                <a:path w="9418320" h="548640">
                  <a:moveTo>
                    <a:pt x="0" y="0"/>
                  </a:moveTo>
                  <a:lnTo>
                    <a:pt x="9418320" y="0"/>
                  </a:lnTo>
                  <a:lnTo>
                    <a:pt x="9418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4493" b="-28449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41832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Embedding generation  ·  768 dimensions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40180" y="3840480"/>
            <a:ext cx="7063740" cy="2606040"/>
            <a:chOff x="0" y="0"/>
            <a:chExt cx="9418320" cy="34747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Converts each news article into a dense vector so semantically similar stories cluster together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Longer context window than the original BERT, which matters for full news articles rather than headlines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Retrieval quality is what determines whether the LLM sees the right evidence at all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58300" y="1920240"/>
            <a:ext cx="8023860" cy="4800600"/>
            <a:chOff x="0" y="0"/>
            <a:chExt cx="10698480" cy="6400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698480" cy="6400800"/>
            </a:xfrm>
            <a:custGeom>
              <a:avLst/>
              <a:gdLst/>
              <a:ahLst/>
              <a:cxnLst/>
              <a:rect l="l" t="t" r="r" b="b"/>
              <a:pathLst>
                <a:path w="10698480" h="6400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6291072"/>
                  </a:lnTo>
                  <a:cubicBezTo>
                    <a:pt x="10698480" y="6351651"/>
                    <a:pt x="10649331" y="6400800"/>
                    <a:pt x="10588752" y="6400800"/>
                  </a:cubicBezTo>
                  <a:lnTo>
                    <a:pt x="109728" y="6400800"/>
                  </a:lnTo>
                  <a:cubicBezTo>
                    <a:pt x="49149" y="6400800"/>
                    <a:pt x="0" y="6351651"/>
                    <a:pt x="0" y="62910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8360" y="2331720"/>
            <a:ext cx="754380" cy="754380"/>
            <a:chOff x="0" y="0"/>
            <a:chExt cx="1005840" cy="10058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738360" y="2331720"/>
            <a:ext cx="754380" cy="754380"/>
            <a:chOff x="0" y="0"/>
            <a:chExt cx="1005840" cy="10058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005840" cy="1024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G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767060" y="2359152"/>
            <a:ext cx="6172200" cy="617220"/>
            <a:chOff x="0" y="0"/>
            <a:chExt cx="8229600" cy="82296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Gemma 3 1B Instruct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738360" y="3291840"/>
            <a:ext cx="7063740" cy="411480"/>
            <a:chOff x="0" y="0"/>
            <a:chExt cx="9418320" cy="5486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18320" cy="548640"/>
            </a:xfrm>
            <a:custGeom>
              <a:avLst/>
              <a:gdLst/>
              <a:ahLst/>
              <a:cxnLst/>
              <a:rect l="l" t="t" r="r" b="b"/>
              <a:pathLst>
                <a:path w="9418320" h="548640">
                  <a:moveTo>
                    <a:pt x="0" y="0"/>
                  </a:moveTo>
                  <a:lnTo>
                    <a:pt x="9418320" y="0"/>
                  </a:lnTo>
                  <a:lnTo>
                    <a:pt x="9418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4493" b="-28449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941832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065A8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Reasoning and signal generation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738360" y="3840480"/>
            <a:ext cx="7063740" cy="2606040"/>
            <a:chOff x="0" y="0"/>
            <a:chExt cx="9418320" cy="3474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Instruction-tuned, so it follows a structured output format reliably without fine-tuning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At 1B parameters it runs on a single free-tier T4 GPU, which matters for reproducibility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Produces a signal plus the positive and negative factors behind it, not just a label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60120" y="7200900"/>
            <a:ext cx="16322040" cy="1920240"/>
            <a:chOff x="0" y="0"/>
            <a:chExt cx="21762720" cy="256032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762720" cy="2560320"/>
            </a:xfrm>
            <a:custGeom>
              <a:avLst/>
              <a:gdLst/>
              <a:ahLst/>
              <a:cxnLst/>
              <a:rect l="l" t="t" r="r" b="b"/>
              <a:pathLst>
                <a:path w="21762720" h="256032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2450592"/>
                  </a:lnTo>
                  <a:cubicBezTo>
                    <a:pt x="21762720" y="2511171"/>
                    <a:pt x="21713571" y="2560320"/>
                    <a:pt x="21652992" y="2560320"/>
                  </a:cubicBezTo>
                  <a:lnTo>
                    <a:pt x="109728" y="2560320"/>
                  </a:lnTo>
                  <a:cubicBezTo>
                    <a:pt x="49149" y="2560320"/>
                    <a:pt x="0" y="2511171"/>
                    <a:pt x="0" y="2450592"/>
                  </a:cubicBezTo>
                  <a:close/>
                </a:path>
              </a:pathLst>
            </a:custGeom>
            <a:solidFill>
              <a:srgbClr val="E8EFF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40180" y="7475220"/>
            <a:ext cx="15361920" cy="480060"/>
            <a:chOff x="0" y="0"/>
            <a:chExt cx="20482560" cy="640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0482561" cy="640080"/>
            </a:xfrm>
            <a:custGeom>
              <a:avLst/>
              <a:gdLst/>
              <a:ahLst/>
              <a:cxnLst/>
              <a:rect l="l" t="t" r="r" b="b"/>
              <a:pathLst>
                <a:path w="20482561" h="640080">
                  <a:moveTo>
                    <a:pt x="0" y="0"/>
                  </a:moveTo>
                  <a:lnTo>
                    <a:pt x="20482561" y="0"/>
                  </a:lnTo>
                  <a:lnTo>
                    <a:pt x="20482561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3521" b="-5735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9525"/>
              <a:ext cx="20482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Why not a finance-specific model such as FinBERT?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440180" y="7955280"/>
            <a:ext cx="15361920" cy="960120"/>
            <a:chOff x="0" y="0"/>
            <a:chExt cx="20482560" cy="128016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0482561" cy="1280160"/>
            </a:xfrm>
            <a:custGeom>
              <a:avLst/>
              <a:gdLst/>
              <a:ahLst/>
              <a:cxnLst/>
              <a:rect l="l" t="t" r="r" b="b"/>
              <a:pathLst>
                <a:path w="20482561" h="1280160">
                  <a:moveTo>
                    <a:pt x="0" y="0"/>
                  </a:moveTo>
                  <a:lnTo>
                    <a:pt x="20482561" y="0"/>
                  </a:lnTo>
                  <a:lnTo>
                    <a:pt x="20482561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2048256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FinBERT classifies sentiment as positive, negative, or neutral. It cannot generate reasoning, cannot cite the article it drew on, and cannot be told to output a structured signal. We needed retrieval plus generation, so we split the task across a specialist embedder and a general instruction-tuned LLM.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0"/>
                  </a:moveTo>
                  <a:lnTo>
                    <a:pt x="2011680" y="0"/>
                  </a:lnTo>
                  <a:lnTo>
                    <a:pt x="20116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011680" cy="20307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154680" y="3840480"/>
            <a:ext cx="13716000" cy="960120"/>
            <a:chOff x="0" y="0"/>
            <a:chExt cx="18288000" cy="128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88000" cy="1280160"/>
            </a:xfrm>
            <a:custGeom>
              <a:avLst/>
              <a:gdLst/>
              <a:ahLst/>
              <a:cxnLst/>
              <a:rect l="l" t="t" r="r" b="b"/>
              <a:pathLst>
                <a:path w="18288000" h="1280160">
                  <a:moveTo>
                    <a:pt x="0" y="0"/>
                  </a:moveTo>
                  <a:lnTo>
                    <a:pt x="18288000" y="0"/>
                  </a:lnTo>
                  <a:lnTo>
                    <a:pt x="1828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8288000" cy="12896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System Architecture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54680" y="4800600"/>
            <a:ext cx="13716000" cy="685800"/>
            <a:chOff x="0" y="0"/>
            <a:chExt cx="18288000" cy="914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914400"/>
            </a:xfrm>
            <a:custGeom>
              <a:avLst/>
              <a:gdLst/>
              <a:ahLst/>
              <a:cxnLst/>
              <a:rect l="l" t="t" r="r" b="b"/>
              <a:pathLst>
                <a:path w="18288000" h="914400">
                  <a:moveTo>
                    <a:pt x="0" y="0"/>
                  </a:moveTo>
                  <a:lnTo>
                    <a:pt x="18288000" y="0"/>
                  </a:lnTo>
                  <a:lnTo>
                    <a:pt x="182880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RAG pipeline from news feed to trading signal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RAG Pipeline Architecture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2125980"/>
            <a:ext cx="3840480" cy="2057400"/>
            <a:chOff x="0" y="0"/>
            <a:chExt cx="5120640" cy="274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5860" y="2263140"/>
            <a:ext cx="822960" cy="411480"/>
            <a:chOff x="0" y="0"/>
            <a:chExt cx="1097280" cy="548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65860" y="2702052"/>
            <a:ext cx="3429000" cy="576072"/>
            <a:chOff x="0" y="0"/>
            <a:chExt cx="4572000" cy="7680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Yahoo Finance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5860" y="3291840"/>
            <a:ext cx="3429000" cy="754380"/>
            <a:chOff x="0" y="0"/>
            <a:chExt cx="4572000" cy="1005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News retrieval by ticker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800600" y="2125980"/>
            <a:ext cx="438912" cy="2057400"/>
            <a:chOff x="0" y="0"/>
            <a:chExt cx="585216" cy="27432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39512" y="2125980"/>
            <a:ext cx="3840480" cy="2057400"/>
            <a:chOff x="0" y="0"/>
            <a:chExt cx="5120640" cy="27432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445252" y="2263140"/>
            <a:ext cx="822960" cy="411480"/>
            <a:chOff x="0" y="0"/>
            <a:chExt cx="1097280" cy="5486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445252" y="2702052"/>
            <a:ext cx="3429000" cy="576072"/>
            <a:chOff x="0" y="0"/>
            <a:chExt cx="4572000" cy="7680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Document Processing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445252" y="3291840"/>
            <a:ext cx="3429000" cy="754380"/>
            <a:chOff x="0" y="0"/>
            <a:chExt cx="4572000" cy="10058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Clean, chunk, structure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79992" y="2125980"/>
            <a:ext cx="438912" cy="2057400"/>
            <a:chOff x="0" y="0"/>
            <a:chExt cx="585216" cy="27432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518904" y="2125980"/>
            <a:ext cx="3840480" cy="2057400"/>
            <a:chOff x="0" y="0"/>
            <a:chExt cx="5120640" cy="27432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724644" y="2263140"/>
            <a:ext cx="822960" cy="411480"/>
            <a:chOff x="0" y="0"/>
            <a:chExt cx="109728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24644" y="2702052"/>
            <a:ext cx="3429000" cy="576072"/>
            <a:chOff x="0" y="0"/>
            <a:chExt cx="4572000" cy="76809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ModernBERT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724644" y="3291840"/>
            <a:ext cx="3429000" cy="754380"/>
            <a:chOff x="0" y="0"/>
            <a:chExt cx="4572000" cy="10058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Generate 768-dim embeddings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59384" y="2125980"/>
            <a:ext cx="438912" cy="2057400"/>
            <a:chOff x="0" y="0"/>
            <a:chExt cx="585216" cy="27432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798296" y="2125980"/>
            <a:ext cx="3840480" cy="2057400"/>
            <a:chOff x="0" y="0"/>
            <a:chExt cx="5120640" cy="27432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004036" y="2263140"/>
            <a:ext cx="822960" cy="411480"/>
            <a:chOff x="0" y="0"/>
            <a:chExt cx="1097280" cy="54864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04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004036" y="2702052"/>
            <a:ext cx="3429000" cy="576072"/>
            <a:chOff x="0" y="0"/>
            <a:chExt cx="4572000" cy="76809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MongoDB Atlas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4004036" y="3291840"/>
            <a:ext cx="3429000" cy="754380"/>
            <a:chOff x="0" y="0"/>
            <a:chExt cx="4572000" cy="100584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Vector store and index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60120" y="4732020"/>
            <a:ext cx="3840480" cy="2057400"/>
            <a:chOff x="0" y="0"/>
            <a:chExt cx="5120640" cy="27432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165860" y="4869180"/>
            <a:ext cx="822960" cy="411480"/>
            <a:chOff x="0" y="0"/>
            <a:chExt cx="1097280" cy="5486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05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165860" y="5308092"/>
            <a:ext cx="3429000" cy="576072"/>
            <a:chOff x="0" y="0"/>
            <a:chExt cx="4572000" cy="76809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Vector Search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165860" y="5897880"/>
            <a:ext cx="3429000" cy="754380"/>
            <a:chOff x="0" y="0"/>
            <a:chExt cx="4572000" cy="100584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Cosine similarity top-k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4800600" y="4732020"/>
            <a:ext cx="438912" cy="2057400"/>
            <a:chOff x="0" y="0"/>
            <a:chExt cx="585216" cy="27432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239512" y="4732020"/>
            <a:ext cx="3840480" cy="2057400"/>
            <a:chOff x="0" y="0"/>
            <a:chExt cx="5120640" cy="27432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5445252" y="4869180"/>
            <a:ext cx="822960" cy="411480"/>
            <a:chOff x="0" y="0"/>
            <a:chExt cx="1097280" cy="54864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06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5445252" y="5308092"/>
            <a:ext cx="3429000" cy="576072"/>
            <a:chOff x="0" y="0"/>
            <a:chExt cx="4572000" cy="76809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Context Assembly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5445252" y="5897880"/>
            <a:ext cx="3429000" cy="754380"/>
            <a:chOff x="0" y="0"/>
            <a:chExt cx="4572000" cy="100584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Build the LLM prompt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9079992" y="4732020"/>
            <a:ext cx="438912" cy="2057400"/>
            <a:chOff x="0" y="0"/>
            <a:chExt cx="585216" cy="27432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9518904" y="4732020"/>
            <a:ext cx="3840480" cy="2057400"/>
            <a:chOff x="0" y="0"/>
            <a:chExt cx="5120640" cy="27432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9724644" y="4869180"/>
            <a:ext cx="822960" cy="411480"/>
            <a:chOff x="0" y="0"/>
            <a:chExt cx="1097280" cy="54864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07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9724644" y="5308092"/>
            <a:ext cx="3429000" cy="576072"/>
            <a:chOff x="0" y="0"/>
            <a:chExt cx="4572000" cy="76809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Gemma 3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9724644" y="5897880"/>
            <a:ext cx="3429000" cy="754380"/>
            <a:chOff x="0" y="0"/>
            <a:chExt cx="4572000" cy="100584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Analyse and reason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3359384" y="4732020"/>
            <a:ext cx="438912" cy="2057400"/>
            <a:chOff x="0" y="0"/>
            <a:chExt cx="585216" cy="2743200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85216" cy="2743200"/>
            </a:xfrm>
            <a:custGeom>
              <a:avLst/>
              <a:gdLst/>
              <a:ahLst/>
              <a:cxnLst/>
              <a:rect l="l" t="t" r="r" b="b"/>
              <a:pathLst>
                <a:path w="585216" h="2743200">
                  <a:moveTo>
                    <a:pt x="0" y="0"/>
                  </a:moveTo>
                  <a:lnTo>
                    <a:pt x="585216" y="0"/>
                  </a:lnTo>
                  <a:lnTo>
                    <a:pt x="585216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51422" r="-551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38100"/>
              <a:ext cx="585216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&gt;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3798296" y="4732020"/>
            <a:ext cx="3840480" cy="2057400"/>
            <a:chOff x="0" y="0"/>
            <a:chExt cx="5120640" cy="2743200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5120640" cy="2743200"/>
            </a:xfrm>
            <a:custGeom>
              <a:avLst/>
              <a:gdLst/>
              <a:ahLst/>
              <a:cxnLst/>
              <a:rect l="l" t="t" r="r" b="b"/>
              <a:pathLst>
                <a:path w="5120640" h="27432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5010912" y="0"/>
                  </a:lnTo>
                  <a:cubicBezTo>
                    <a:pt x="5071491" y="0"/>
                    <a:pt x="5120640" y="49149"/>
                    <a:pt x="5120640" y="109728"/>
                  </a:cubicBezTo>
                  <a:lnTo>
                    <a:pt x="5120640" y="2633472"/>
                  </a:lnTo>
                  <a:cubicBezTo>
                    <a:pt x="5120640" y="2694051"/>
                    <a:pt x="5071491" y="2743200"/>
                    <a:pt x="5010912" y="2743200"/>
                  </a:cubicBezTo>
                  <a:lnTo>
                    <a:pt x="109728" y="2743200"/>
                  </a:lnTo>
                  <a:cubicBezTo>
                    <a:pt x="49149" y="2743200"/>
                    <a:pt x="0" y="2694051"/>
                    <a:pt x="0" y="2633472"/>
                  </a:cubicBezTo>
                  <a:close/>
                </a:path>
              </a:pathLst>
            </a:custGeom>
            <a:solidFill>
              <a:srgbClr val="C77D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4004036" y="4869180"/>
            <a:ext cx="822960" cy="411480"/>
            <a:chOff x="0" y="0"/>
            <a:chExt cx="1097280" cy="54864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097280" cy="548640"/>
            </a:xfrm>
            <a:custGeom>
              <a:avLst/>
              <a:gdLst/>
              <a:ahLst/>
              <a:cxnLst/>
              <a:rect l="l" t="t" r="r" b="b"/>
              <a:pathLst>
                <a:path w="1097280" h="54864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28575"/>
              <a:ext cx="1097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08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14004036" y="5308092"/>
            <a:ext cx="3429000" cy="576072"/>
            <a:chOff x="0" y="0"/>
            <a:chExt cx="4572000" cy="768096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572000" cy="768096"/>
            </a:xfrm>
            <a:custGeom>
              <a:avLst/>
              <a:gdLst/>
              <a:ahLst/>
              <a:cxnLst/>
              <a:rect l="l" t="t" r="r" b="b"/>
              <a:pathLst>
                <a:path w="4572000" h="768096">
                  <a:moveTo>
                    <a:pt x="0" y="0"/>
                  </a:moveTo>
                  <a:lnTo>
                    <a:pt x="4572000" y="0"/>
                  </a:lnTo>
                  <a:lnTo>
                    <a:pt x="45720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982" b="-65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9525"/>
              <a:ext cx="457200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Trading Signal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4004036" y="5897880"/>
            <a:ext cx="3429000" cy="754380"/>
            <a:chOff x="0" y="0"/>
            <a:chExt cx="4572000" cy="1005840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4572000" cy="1005840"/>
            </a:xfrm>
            <a:custGeom>
              <a:avLst/>
              <a:gdLst/>
              <a:ahLst/>
              <a:cxnLst/>
              <a:rect l="l" t="t" r="r" b="b"/>
              <a:pathLst>
                <a:path w="4572000" h="1005840">
                  <a:moveTo>
                    <a:pt x="0" y="0"/>
                  </a:moveTo>
                  <a:lnTo>
                    <a:pt x="4572000" y="0"/>
                  </a:lnTo>
                  <a:lnTo>
                    <a:pt x="45720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568" b="-385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457200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D8E4E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BUY / HOLD / SELL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60120" y="7680960"/>
            <a:ext cx="16322040" cy="548640"/>
            <a:chOff x="0" y="0"/>
            <a:chExt cx="21762720" cy="731520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21762720" cy="731520"/>
            </a:xfrm>
            <a:custGeom>
              <a:avLst/>
              <a:gdLst/>
              <a:ahLst/>
              <a:cxnLst/>
              <a:rect l="l" t="t" r="r" b="b"/>
              <a:pathLst>
                <a:path w="21762720" h="731520">
                  <a:moveTo>
                    <a:pt x="0" y="0"/>
                  </a:moveTo>
                  <a:lnTo>
                    <a:pt x="21762720" y="0"/>
                  </a:lnTo>
                  <a:lnTo>
                    <a:pt x="217627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9679" b="-52967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47625"/>
              <a:ext cx="2176272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i="1">
                  <a:solidFill>
                    <a:srgbClr val="1C729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Steps 1 to 5 run without human input. The analyst enters a ticker and reviews the output at step 8.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960120" y="8366760"/>
            <a:ext cx="16322040" cy="1028700"/>
            <a:chOff x="0" y="0"/>
            <a:chExt cx="21762720" cy="137160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21762720" cy="1371600"/>
            </a:xfrm>
            <a:custGeom>
              <a:avLst/>
              <a:gdLst/>
              <a:ahLst/>
              <a:cxnLst/>
              <a:rect l="l" t="t" r="r" b="b"/>
              <a:pathLst>
                <a:path w="21762720" h="13716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21652992" y="0"/>
                  </a:lnTo>
                  <a:cubicBezTo>
                    <a:pt x="21713571" y="0"/>
                    <a:pt x="21762720" y="49149"/>
                    <a:pt x="21762720" y="109728"/>
                  </a:cubicBezTo>
                  <a:lnTo>
                    <a:pt x="21762720" y="1261872"/>
                  </a:lnTo>
                  <a:cubicBezTo>
                    <a:pt x="21762720" y="1322451"/>
                    <a:pt x="21713571" y="1371600"/>
                    <a:pt x="21652992" y="1371600"/>
                  </a:cubicBezTo>
                  <a:lnTo>
                    <a:pt x="109728" y="1371600"/>
                  </a:lnTo>
                  <a:cubicBezTo>
                    <a:pt x="49149" y="1371600"/>
                    <a:pt x="0" y="1322451"/>
                    <a:pt x="0" y="12618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1440180" y="8613648"/>
            <a:ext cx="15361920" cy="548640"/>
            <a:chOff x="0" y="0"/>
            <a:chExt cx="20482560" cy="731520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20482561" cy="731520"/>
            </a:xfrm>
            <a:custGeom>
              <a:avLst/>
              <a:gdLst/>
              <a:ahLst/>
              <a:cxnLst/>
              <a:rect l="l" t="t" r="r" b="b"/>
              <a:pathLst>
                <a:path w="20482561" h="731520">
                  <a:moveTo>
                    <a:pt x="0" y="0"/>
                  </a:moveTo>
                  <a:lnTo>
                    <a:pt x="20482561" y="0"/>
                  </a:lnTo>
                  <a:lnTo>
                    <a:pt x="20482561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95581" b="-4955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0" y="-47625"/>
              <a:ext cx="2048256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Stack:  Python  ·  Google Colab (T4 GPU)  ·  Hugging Face Transformers  ·  MongoDB Atlas Vector Search  ·  Gradio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Dataset Overview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88820"/>
            <a:ext cx="3771900" cy="2537460"/>
            <a:chOff x="0" y="0"/>
            <a:chExt cx="5029200" cy="3383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9200" cy="3383280"/>
            </a:xfrm>
            <a:custGeom>
              <a:avLst/>
              <a:gdLst/>
              <a:ahLst/>
              <a:cxnLst/>
              <a:rect l="l" t="t" r="r" b="b"/>
              <a:pathLst>
                <a:path w="5029200" h="33832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3273552"/>
                  </a:lnTo>
                  <a:cubicBezTo>
                    <a:pt x="5029200" y="3334131"/>
                    <a:pt x="4980051" y="3383280"/>
                    <a:pt x="4919472" y="3383280"/>
                  </a:cubicBezTo>
                  <a:lnTo>
                    <a:pt x="109728" y="3383280"/>
                  </a:lnTo>
                  <a:cubicBezTo>
                    <a:pt x="49149" y="3383280"/>
                    <a:pt x="0" y="3334131"/>
                    <a:pt x="0" y="32735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0120" y="3566160"/>
            <a:ext cx="3771900" cy="685800"/>
            <a:chOff x="0" y="0"/>
            <a:chExt cx="5029200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29200" cy="914400"/>
            </a:xfrm>
            <a:custGeom>
              <a:avLst/>
              <a:gdLst/>
              <a:ahLst/>
              <a:cxnLst/>
              <a:rect l="l" t="t" r="r" b="b"/>
              <a:pathLst>
                <a:path w="5029200" h="9144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02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Tickers analysed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1988820"/>
            <a:ext cx="3771900" cy="2537460"/>
            <a:chOff x="0" y="0"/>
            <a:chExt cx="5029200" cy="3383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29200" cy="3383280"/>
            </a:xfrm>
            <a:custGeom>
              <a:avLst/>
              <a:gdLst/>
              <a:ahLst/>
              <a:cxnLst/>
              <a:rect l="l" t="t" r="r" b="b"/>
              <a:pathLst>
                <a:path w="5029200" h="33832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3273552"/>
                  </a:lnTo>
                  <a:cubicBezTo>
                    <a:pt x="5029200" y="3334131"/>
                    <a:pt x="4980051" y="3383280"/>
                    <a:pt x="4919472" y="3383280"/>
                  </a:cubicBezTo>
                  <a:lnTo>
                    <a:pt x="109728" y="3383280"/>
                  </a:lnTo>
                  <a:cubicBezTo>
                    <a:pt x="49149" y="3383280"/>
                    <a:pt x="0" y="3334131"/>
                    <a:pt x="0" y="32735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43500" y="3566160"/>
            <a:ext cx="3771900" cy="685800"/>
            <a:chOff x="0" y="0"/>
            <a:chExt cx="5029200" cy="914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029200" cy="914400"/>
            </a:xfrm>
            <a:custGeom>
              <a:avLst/>
              <a:gdLst/>
              <a:ahLst/>
              <a:cxnLst/>
              <a:rect l="l" t="t" r="r" b="b"/>
              <a:pathLst>
                <a:path w="5029200" h="9144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502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News articles embedded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26880" y="1988820"/>
            <a:ext cx="3771900" cy="2537460"/>
            <a:chOff x="0" y="0"/>
            <a:chExt cx="5029200" cy="3383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29200" cy="3383280"/>
            </a:xfrm>
            <a:custGeom>
              <a:avLst/>
              <a:gdLst/>
              <a:ahLst/>
              <a:cxnLst/>
              <a:rect l="l" t="t" r="r" b="b"/>
              <a:pathLst>
                <a:path w="5029200" h="33832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3273552"/>
                  </a:lnTo>
                  <a:cubicBezTo>
                    <a:pt x="5029200" y="3334131"/>
                    <a:pt x="4980051" y="3383280"/>
                    <a:pt x="4919472" y="3383280"/>
                  </a:cubicBezTo>
                  <a:lnTo>
                    <a:pt x="109728" y="3383280"/>
                  </a:lnTo>
                  <a:cubicBezTo>
                    <a:pt x="49149" y="3383280"/>
                    <a:pt x="0" y="3334131"/>
                    <a:pt x="0" y="32735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26880" y="2394585"/>
            <a:ext cx="3771900" cy="1303020"/>
            <a:chOff x="0" y="0"/>
            <a:chExt cx="5029200" cy="17373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29200" cy="1737360"/>
            </a:xfrm>
            <a:custGeom>
              <a:avLst/>
              <a:gdLst/>
              <a:ahLst/>
              <a:cxnLst/>
              <a:rect l="l" t="t" r="r" b="b"/>
              <a:pathLst>
                <a:path w="5029200" h="1737360">
                  <a:moveTo>
                    <a:pt x="0" y="0"/>
                  </a:moveTo>
                  <a:lnTo>
                    <a:pt x="5029200" y="0"/>
                  </a:lnTo>
                  <a:lnTo>
                    <a:pt x="502920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404" b="-64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029200" cy="17468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8280"/>
                </a:lnSpc>
              </a:pPr>
              <a:r>
                <a:rPr lang="en-US" sz="69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768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26880" y="3566160"/>
            <a:ext cx="3771900" cy="685800"/>
            <a:chOff x="0" y="0"/>
            <a:chExt cx="5029200" cy="914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029200" cy="914400"/>
            </a:xfrm>
            <a:custGeom>
              <a:avLst/>
              <a:gdLst/>
              <a:ahLst/>
              <a:cxnLst/>
              <a:rect l="l" t="t" r="r" b="b"/>
              <a:pathLst>
                <a:path w="5029200" h="9144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502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Embedding dimensions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10260" y="1988820"/>
            <a:ext cx="3771900" cy="2537460"/>
            <a:chOff x="0" y="0"/>
            <a:chExt cx="5029200" cy="3383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29200" cy="3383280"/>
            </a:xfrm>
            <a:custGeom>
              <a:avLst/>
              <a:gdLst/>
              <a:ahLst/>
              <a:cxnLst/>
              <a:rect l="l" t="t" r="r" b="b"/>
              <a:pathLst>
                <a:path w="5029200" h="33832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4919472" y="0"/>
                  </a:lnTo>
                  <a:cubicBezTo>
                    <a:pt x="4980051" y="0"/>
                    <a:pt x="5029200" y="49149"/>
                    <a:pt x="5029200" y="109728"/>
                  </a:cubicBezTo>
                  <a:lnTo>
                    <a:pt x="5029200" y="3273552"/>
                  </a:lnTo>
                  <a:cubicBezTo>
                    <a:pt x="5029200" y="3334131"/>
                    <a:pt x="4980051" y="3383280"/>
                    <a:pt x="4919472" y="3383280"/>
                  </a:cubicBezTo>
                  <a:lnTo>
                    <a:pt x="109728" y="3383280"/>
                  </a:lnTo>
                  <a:cubicBezTo>
                    <a:pt x="49149" y="3383280"/>
                    <a:pt x="0" y="3334131"/>
                    <a:pt x="0" y="32735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510260" y="3566160"/>
            <a:ext cx="3771900" cy="685800"/>
            <a:chOff x="0" y="0"/>
            <a:chExt cx="5029200" cy="914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029200" cy="914400"/>
            </a:xfrm>
            <a:custGeom>
              <a:avLst/>
              <a:gdLst/>
              <a:ahLst/>
              <a:cxnLst/>
              <a:rect l="l" t="t" r="r" b="b"/>
              <a:pathLst>
                <a:path w="5029200" h="914400">
                  <a:moveTo>
                    <a:pt x="0" y="0"/>
                  </a:moveTo>
                  <a:lnTo>
                    <a:pt x="5029200" y="0"/>
                  </a:lnTo>
                  <a:lnTo>
                    <a:pt x="502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502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Days of news coverage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0120" y="4937760"/>
            <a:ext cx="8023860" cy="3977640"/>
            <a:chOff x="0" y="0"/>
            <a:chExt cx="10698480" cy="53035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698480" cy="5303520"/>
            </a:xfrm>
            <a:custGeom>
              <a:avLst/>
              <a:gdLst/>
              <a:ahLst/>
              <a:cxnLst/>
              <a:rect l="l" t="t" r="r" b="b"/>
              <a:pathLst>
                <a:path w="10698480" h="530352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5193792"/>
                  </a:lnTo>
                  <a:cubicBezTo>
                    <a:pt x="10698480" y="5254371"/>
                    <a:pt x="10649331" y="5303520"/>
                    <a:pt x="10588752" y="5303520"/>
                  </a:cubicBezTo>
                  <a:lnTo>
                    <a:pt x="109728" y="5303520"/>
                  </a:lnTo>
                  <a:cubicBezTo>
                    <a:pt x="49149" y="5303520"/>
                    <a:pt x="0" y="5254371"/>
                    <a:pt x="0" y="519379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40180" y="5280660"/>
            <a:ext cx="7063740" cy="548640"/>
            <a:chOff x="0" y="0"/>
            <a:chExt cx="9418320" cy="7315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418320" cy="731520"/>
            </a:xfrm>
            <a:custGeom>
              <a:avLst/>
              <a:gdLst/>
              <a:ahLst/>
              <a:cxnLst/>
              <a:rect l="l" t="t" r="r" b="b"/>
              <a:pathLst>
                <a:path w="9418320" h="731520">
                  <a:moveTo>
                    <a:pt x="0" y="0"/>
                  </a:moveTo>
                  <a:lnTo>
                    <a:pt x="9418320" y="0"/>
                  </a:lnTo>
                  <a:lnTo>
                    <a:pt x="94183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869" b="-2008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94183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Source and collection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40180" y="5966460"/>
            <a:ext cx="7063740" cy="2606040"/>
            <a:chOff x="0" y="0"/>
            <a:chExt cx="9418320" cy="34747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Yahoo Finance news endpoint, queried per ticker at run time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Each article stored with title, summary, publisher, and timestamp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Embeddings written to MongoDB Atlas collection FinancialNews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Vector index: cosine similarity, 768 dimensions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258300" y="4937760"/>
            <a:ext cx="8023860" cy="3977640"/>
            <a:chOff x="0" y="0"/>
            <a:chExt cx="10698480" cy="53035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98480" cy="5303520"/>
            </a:xfrm>
            <a:custGeom>
              <a:avLst/>
              <a:gdLst/>
              <a:ahLst/>
              <a:cxnLst/>
              <a:rect l="l" t="t" r="r" b="b"/>
              <a:pathLst>
                <a:path w="10698480" h="530352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5193792"/>
                  </a:lnTo>
                  <a:cubicBezTo>
                    <a:pt x="10698480" y="5254371"/>
                    <a:pt x="10649331" y="5303520"/>
                    <a:pt x="10588752" y="5303520"/>
                  </a:cubicBezTo>
                  <a:lnTo>
                    <a:pt x="109728" y="5303520"/>
                  </a:lnTo>
                  <a:cubicBezTo>
                    <a:pt x="49149" y="5303520"/>
                    <a:pt x="0" y="5254371"/>
                    <a:pt x="0" y="5193792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38360" y="5280660"/>
            <a:ext cx="7063740" cy="548640"/>
            <a:chOff x="0" y="0"/>
            <a:chExt cx="941832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418320" cy="731520"/>
            </a:xfrm>
            <a:custGeom>
              <a:avLst/>
              <a:gdLst/>
              <a:ahLst/>
              <a:cxnLst/>
              <a:rect l="l" t="t" r="r" b="b"/>
              <a:pathLst>
                <a:path w="9418320" h="731520">
                  <a:moveTo>
                    <a:pt x="0" y="0"/>
                  </a:moveTo>
                  <a:lnTo>
                    <a:pt x="9418320" y="0"/>
                  </a:lnTo>
                  <a:lnTo>
                    <a:pt x="94183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869" b="-2008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4183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Known data constraints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738360" y="5966460"/>
            <a:ext cx="7063740" cy="2606040"/>
            <a:chOff x="0" y="0"/>
            <a:chExt cx="9418320" cy="3474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Coverage is uneven across tickers - large caps return far more articles than mid caps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Yahoo Finance returns recent items only, so there is no long history to backtest against</a:t>
              </a:r>
            </a:p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Headlines and summaries only, not full article bodies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904996" y="2394585"/>
            <a:ext cx="1882148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8"/>
              </a:lnSpc>
              <a:spcBef>
                <a:spcPct val="0"/>
              </a:spcBef>
            </a:pPr>
            <a:r>
              <a:rPr lang="en-US" sz="7706" b="1">
                <a:solidFill>
                  <a:srgbClr val="065A82"/>
                </a:solidFill>
                <a:latin typeface="Cambria Bold"/>
                <a:ea typeface="Cambria Bold"/>
                <a:cs typeface="Cambria Bold"/>
                <a:sym typeface="Cambria Bold"/>
              </a:rPr>
              <a:t>10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088376" y="2394585"/>
            <a:ext cx="1882148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8"/>
              </a:lnSpc>
              <a:spcBef>
                <a:spcPct val="0"/>
              </a:spcBef>
            </a:pPr>
            <a:r>
              <a:rPr lang="en-US" sz="7706" b="1">
                <a:solidFill>
                  <a:srgbClr val="065A82"/>
                </a:solidFill>
                <a:latin typeface="Cambria Bold"/>
                <a:ea typeface="Cambria Bold"/>
                <a:cs typeface="Cambria Bold"/>
                <a:sym typeface="Cambria Bold"/>
              </a:rPr>
              <a:t>50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451330" y="2394585"/>
            <a:ext cx="1882148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8"/>
              </a:lnSpc>
              <a:spcBef>
                <a:spcPct val="0"/>
              </a:spcBef>
            </a:pPr>
            <a:r>
              <a:rPr lang="en-US" sz="7706" b="1">
                <a:solidFill>
                  <a:srgbClr val="C77D02"/>
                </a:solidFill>
                <a:latin typeface="Cambria Bold"/>
                <a:ea typeface="Cambria Bold"/>
                <a:cs typeface="Cambria Bold"/>
                <a:sym typeface="Cambria Bold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4440" y="3771900"/>
            <a:ext cx="1508760" cy="1508760"/>
            <a:chOff x="0" y="0"/>
            <a:chExt cx="2011680" cy="20116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0"/>
                  </a:moveTo>
                  <a:lnTo>
                    <a:pt x="2011680" y="0"/>
                  </a:lnTo>
                  <a:lnTo>
                    <a:pt x="20116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011680" cy="20307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154680" y="3840480"/>
            <a:ext cx="13716000" cy="960120"/>
            <a:chOff x="0" y="0"/>
            <a:chExt cx="18288000" cy="128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88000" cy="1280160"/>
            </a:xfrm>
            <a:custGeom>
              <a:avLst/>
              <a:gdLst/>
              <a:ahLst/>
              <a:cxnLst/>
              <a:rect l="l" t="t" r="r" b="b"/>
              <a:pathLst>
                <a:path w="18288000" h="1280160">
                  <a:moveTo>
                    <a:pt x="0" y="0"/>
                  </a:moveTo>
                  <a:lnTo>
                    <a:pt x="18288000" y="0"/>
                  </a:lnTo>
                  <a:lnTo>
                    <a:pt x="1828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8288000" cy="12896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Results and Insights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54680" y="4800600"/>
            <a:ext cx="13716000" cy="685800"/>
            <a:chOff x="0" y="0"/>
            <a:chExt cx="18288000" cy="914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914400"/>
            </a:xfrm>
            <a:custGeom>
              <a:avLst/>
              <a:gdLst/>
              <a:ahLst/>
              <a:cxnLst/>
              <a:rect l="l" t="t" r="r" b="b"/>
              <a:pathLst>
                <a:path w="18288000" h="914400">
                  <a:moveTo>
                    <a:pt x="0" y="0"/>
                  </a:moveTo>
                  <a:lnTo>
                    <a:pt x="18288000" y="0"/>
                  </a:lnTo>
                  <a:lnTo>
                    <a:pt x="182880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82880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What the agent produced across a batch of tickers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68719" y="2033249"/>
            <a:ext cx="6213441" cy="6439301"/>
            <a:chOff x="0" y="0"/>
            <a:chExt cx="8284588" cy="85857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84588" cy="8585735"/>
            </a:xfrm>
            <a:custGeom>
              <a:avLst/>
              <a:gdLst/>
              <a:ahLst/>
              <a:cxnLst/>
              <a:rect l="l" t="t" r="r" b="b"/>
              <a:pathLst>
                <a:path w="8284588" h="8585735">
                  <a:moveTo>
                    <a:pt x="0" y="119801"/>
                  </a:moveTo>
                  <a:cubicBezTo>
                    <a:pt x="0" y="53661"/>
                    <a:pt x="40482" y="0"/>
                    <a:pt x="90377" y="0"/>
                  </a:cubicBezTo>
                  <a:lnTo>
                    <a:pt x="8194211" y="0"/>
                  </a:lnTo>
                  <a:cubicBezTo>
                    <a:pt x="8244107" y="0"/>
                    <a:pt x="8284588" y="53661"/>
                    <a:pt x="8284588" y="119801"/>
                  </a:cubicBezTo>
                  <a:lnTo>
                    <a:pt x="8284588" y="8465934"/>
                  </a:lnTo>
                  <a:cubicBezTo>
                    <a:pt x="8284588" y="8532075"/>
                    <a:pt x="8244107" y="8585735"/>
                    <a:pt x="8194211" y="8585735"/>
                  </a:cubicBezTo>
                  <a:lnTo>
                    <a:pt x="90377" y="8585735"/>
                  </a:lnTo>
                  <a:cubicBezTo>
                    <a:pt x="40482" y="8585735"/>
                    <a:pt x="0" y="8532075"/>
                    <a:pt x="0" y="8465934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236679" y="1504842"/>
            <a:ext cx="5634623" cy="2404574"/>
            <a:chOff x="0" y="0"/>
            <a:chExt cx="7512831" cy="32060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12831" cy="3206099"/>
            </a:xfrm>
            <a:custGeom>
              <a:avLst/>
              <a:gdLst/>
              <a:ahLst/>
              <a:cxnLst/>
              <a:rect l="l" t="t" r="r" b="b"/>
              <a:pathLst>
                <a:path w="7512831" h="3206099">
                  <a:moveTo>
                    <a:pt x="0" y="0"/>
                  </a:moveTo>
                  <a:lnTo>
                    <a:pt x="7512831" y="0"/>
                  </a:lnTo>
                  <a:lnTo>
                    <a:pt x="7512831" y="3206099"/>
                  </a:lnTo>
                  <a:lnTo>
                    <a:pt x="0" y="3206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941" r="-16843" b="352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7512831" cy="3225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The NEE case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36679" y="3156383"/>
            <a:ext cx="5634623" cy="4941789"/>
            <a:chOff x="0" y="0"/>
            <a:chExt cx="7512831" cy="65890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12831" cy="6589053"/>
            </a:xfrm>
            <a:custGeom>
              <a:avLst/>
              <a:gdLst/>
              <a:ahLst/>
              <a:cxnLst/>
              <a:rect l="l" t="t" r="r" b="b"/>
              <a:pathLst>
                <a:path w="7512831" h="6589053">
                  <a:moveTo>
                    <a:pt x="0" y="0"/>
                  </a:moveTo>
                  <a:lnTo>
                    <a:pt x="7512831" y="0"/>
                  </a:lnTo>
                  <a:lnTo>
                    <a:pt x="7512831" y="6589053"/>
                  </a:lnTo>
                  <a:lnTo>
                    <a:pt x="0" y="658905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4644" r="-61487" b="840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7512831" cy="6627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25526" lvl="1" indent="-162763" algn="l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Querying NEE retrieves current news and produces HOLD at LOW confidence.</a:t>
              </a:r>
            </a:p>
            <a:p>
              <a:pPr marL="325526" lvl="1" indent="-162763" algn="l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LOW confidence reflects mixed evidence in the retrieved articles the model hedges rather than forcing a strong call.</a:t>
              </a:r>
            </a:p>
            <a:p>
              <a:pPr marL="325755" lvl="1" indent="-162878" algn="l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Deployment implication: an explicit "insufficient evidence" fallback remains for tickers where the feed is thin.</a:t>
              </a:r>
            </a:p>
            <a:p>
              <a:pPr algn="l">
                <a:lnSpc>
                  <a:spcPts val="2160"/>
                </a:lnSpc>
              </a:pPr>
              <a:endParaRPr lang="en-US" sz="1800">
                <a:solidFill>
                  <a:srgbClr val="5A667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1988820"/>
            <a:ext cx="9911057" cy="6483730"/>
          </a:xfrm>
          <a:custGeom>
            <a:avLst/>
            <a:gdLst/>
            <a:ahLst/>
            <a:cxnLst/>
            <a:rect l="l" t="t" r="r" b="b"/>
            <a:pathLst>
              <a:path w="9911057" h="6483730">
                <a:moveTo>
                  <a:pt x="0" y="0"/>
                </a:moveTo>
                <a:lnTo>
                  <a:pt x="9911057" y="0"/>
                </a:lnTo>
                <a:lnTo>
                  <a:pt x="9911057" y="6483730"/>
                </a:lnTo>
                <a:lnTo>
                  <a:pt x="0" y="6483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960120" y="1019175"/>
            <a:ext cx="1645920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  <a:spcBef>
                <a:spcPct val="0"/>
              </a:spcBef>
            </a:pPr>
            <a:r>
              <a:rPr lang="en-US" sz="5100" b="1">
                <a:solidFill>
                  <a:srgbClr val="000000"/>
                </a:solidFill>
                <a:latin typeface="Cambria Bold"/>
                <a:ea typeface="Cambria Bold"/>
                <a:cs typeface="Cambria Bold"/>
                <a:sym typeface="Cambria Bold"/>
              </a:rPr>
              <a:t>Retrieval Coverage: Batch 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751809"/>
            <a:ext cx="14166658" cy="2404574"/>
            <a:chOff x="0" y="0"/>
            <a:chExt cx="18888877" cy="3206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88878" cy="3206099"/>
            </a:xfrm>
            <a:custGeom>
              <a:avLst/>
              <a:gdLst/>
              <a:ahLst/>
              <a:cxnLst/>
              <a:rect l="l" t="t" r="r" b="b"/>
              <a:pathLst>
                <a:path w="18888878" h="3206099">
                  <a:moveTo>
                    <a:pt x="0" y="0"/>
                  </a:moveTo>
                  <a:lnTo>
                    <a:pt x="18888878" y="0"/>
                  </a:lnTo>
                  <a:lnTo>
                    <a:pt x="18888878" y="3206099"/>
                  </a:lnTo>
                  <a:lnTo>
                    <a:pt x="0" y="3206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941" r="53526" b="3524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888877" cy="3225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The NEE case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3029079" y="2240845"/>
            <a:ext cx="12229842" cy="7017455"/>
          </a:xfrm>
          <a:custGeom>
            <a:avLst/>
            <a:gdLst/>
            <a:ahLst/>
            <a:cxnLst/>
            <a:rect l="l" t="t" r="r" b="b"/>
            <a:pathLst>
              <a:path w="12229842" h="7017455">
                <a:moveTo>
                  <a:pt x="0" y="0"/>
                </a:moveTo>
                <a:lnTo>
                  <a:pt x="12229842" y="0"/>
                </a:lnTo>
                <a:lnTo>
                  <a:pt x="12229842" y="7017455"/>
                </a:lnTo>
                <a:lnTo>
                  <a:pt x="0" y="70174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60120" y="1019175"/>
            <a:ext cx="1645920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  <a:spcBef>
                <a:spcPct val="0"/>
              </a:spcBef>
            </a:pPr>
            <a:r>
              <a:rPr lang="en-US" sz="5100" b="1">
                <a:solidFill>
                  <a:srgbClr val="000000"/>
                </a:solidFill>
                <a:latin typeface="Cambria Bold"/>
                <a:ea typeface="Cambria Bold"/>
                <a:cs typeface="Cambria Bold"/>
                <a:sym typeface="Cambria Bold"/>
              </a:rPr>
              <a:t>Retrieval Coverage: Batch Results cont.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1920240"/>
            <a:ext cx="5074920" cy="2743200"/>
            <a:chOff x="0" y="0"/>
            <a:chExt cx="6766560" cy="3657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66560" cy="3657600"/>
            </a:xfrm>
            <a:custGeom>
              <a:avLst/>
              <a:gdLst/>
              <a:ahLst/>
              <a:cxnLst/>
              <a:rect l="l" t="t" r="r" b="b"/>
              <a:pathLst>
                <a:path w="6766560" h="36576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656832" y="0"/>
                  </a:lnTo>
                  <a:cubicBezTo>
                    <a:pt x="6717411" y="0"/>
                    <a:pt x="6766560" y="49149"/>
                    <a:pt x="6766560" y="109728"/>
                  </a:cubicBezTo>
                  <a:lnTo>
                    <a:pt x="6766560" y="3547872"/>
                  </a:lnTo>
                  <a:cubicBezTo>
                    <a:pt x="6766560" y="3608451"/>
                    <a:pt x="6717411" y="3657600"/>
                    <a:pt x="6656832" y="3657600"/>
                  </a:cubicBezTo>
                  <a:lnTo>
                    <a:pt x="109728" y="3657600"/>
                  </a:lnTo>
                  <a:cubicBezTo>
                    <a:pt x="49149" y="3657600"/>
                    <a:pt x="0" y="3608451"/>
                    <a:pt x="0" y="3547872"/>
                  </a:cubicBezTo>
                  <a:close/>
                </a:path>
              </a:pathLst>
            </a:custGeom>
            <a:solidFill>
              <a:srgbClr val="21295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71600" y="2194560"/>
            <a:ext cx="4251960" cy="411480"/>
            <a:chOff x="0" y="0"/>
            <a:chExt cx="5669280" cy="548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669280" cy="548640"/>
            </a:xfrm>
            <a:custGeom>
              <a:avLst/>
              <a:gdLst/>
              <a:ahLst/>
              <a:cxnLst/>
              <a:rect l="l" t="t" r="r" b="b"/>
              <a:pathLst>
                <a:path w="5669280" h="548640">
                  <a:moveTo>
                    <a:pt x="0" y="0"/>
                  </a:moveTo>
                  <a:lnTo>
                    <a:pt x="5669280" y="0"/>
                  </a:lnTo>
                  <a:lnTo>
                    <a:pt x="5669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345" b="-1513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669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25">
                  <a:solidFill>
                    <a:srgbClr val="9FB3C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INPUT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71600" y="2674620"/>
            <a:ext cx="4251960" cy="960120"/>
            <a:chOff x="0" y="0"/>
            <a:chExt cx="5669280" cy="12801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69280" cy="1280160"/>
            </a:xfrm>
            <a:custGeom>
              <a:avLst/>
              <a:gdLst/>
              <a:ahLst/>
              <a:cxnLst/>
              <a:rect l="l" t="t" r="r" b="b"/>
              <a:pathLst>
                <a:path w="5669280" h="1280160">
                  <a:moveTo>
                    <a:pt x="0" y="0"/>
                  </a:moveTo>
                  <a:lnTo>
                    <a:pt x="5669280" y="0"/>
                  </a:lnTo>
                  <a:lnTo>
                    <a:pt x="56692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290" b="-3629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5669280" cy="12896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839"/>
                </a:lnSpc>
              </a:pPr>
              <a:r>
                <a:rPr lang="en-US" sz="57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TSLA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3703320"/>
            <a:ext cx="4251960" cy="548640"/>
            <a:chOff x="0" y="0"/>
            <a:chExt cx="5669280" cy="731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69280" cy="731520"/>
            </a:xfrm>
            <a:custGeom>
              <a:avLst/>
              <a:gdLst/>
              <a:ahLst/>
              <a:cxnLst/>
              <a:rect l="l" t="t" r="r" b="b"/>
              <a:pathLst>
                <a:path w="5669280" h="731520">
                  <a:moveTo>
                    <a:pt x="0" y="0"/>
                  </a:moveTo>
                  <a:lnTo>
                    <a:pt x="5669280" y="0"/>
                  </a:lnTo>
                  <a:lnTo>
                    <a:pt x="56692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1009" b="-1010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66928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Single ticker, no other input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46520" y="1920240"/>
            <a:ext cx="5074920" cy="2743200"/>
            <a:chOff x="0" y="0"/>
            <a:chExt cx="6766560" cy="3657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766560" cy="3657600"/>
            </a:xfrm>
            <a:custGeom>
              <a:avLst/>
              <a:gdLst/>
              <a:ahLst/>
              <a:cxnLst/>
              <a:rect l="l" t="t" r="r" b="b"/>
              <a:pathLst>
                <a:path w="6766560" h="36576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656832" y="0"/>
                  </a:lnTo>
                  <a:cubicBezTo>
                    <a:pt x="6717411" y="0"/>
                    <a:pt x="6766560" y="49149"/>
                    <a:pt x="6766560" y="109728"/>
                  </a:cubicBezTo>
                  <a:lnTo>
                    <a:pt x="6766560" y="3547872"/>
                  </a:lnTo>
                  <a:cubicBezTo>
                    <a:pt x="6766560" y="3608451"/>
                    <a:pt x="6717411" y="3657600"/>
                    <a:pt x="6656832" y="3657600"/>
                  </a:cubicBezTo>
                  <a:lnTo>
                    <a:pt x="109728" y="3657600"/>
                  </a:lnTo>
                  <a:cubicBezTo>
                    <a:pt x="49149" y="3657600"/>
                    <a:pt x="0" y="3608451"/>
                    <a:pt x="0" y="35478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58000" y="2194560"/>
            <a:ext cx="4251960" cy="411480"/>
            <a:chOff x="0" y="0"/>
            <a:chExt cx="5669280" cy="5486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669280" cy="548640"/>
            </a:xfrm>
            <a:custGeom>
              <a:avLst/>
              <a:gdLst/>
              <a:ahLst/>
              <a:cxnLst/>
              <a:rect l="l" t="t" r="r" b="b"/>
              <a:pathLst>
                <a:path w="5669280" h="548640">
                  <a:moveTo>
                    <a:pt x="0" y="0"/>
                  </a:moveTo>
                  <a:lnTo>
                    <a:pt x="5669280" y="0"/>
                  </a:lnTo>
                  <a:lnTo>
                    <a:pt x="5669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345" b="-1513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566928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25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SIGNAL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858000" y="3703320"/>
            <a:ext cx="4251960" cy="548640"/>
            <a:chOff x="0" y="0"/>
            <a:chExt cx="5669280" cy="731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669280" cy="731520"/>
            </a:xfrm>
            <a:custGeom>
              <a:avLst/>
              <a:gdLst/>
              <a:ahLst/>
              <a:cxnLst/>
              <a:rect l="l" t="t" r="r" b="b"/>
              <a:pathLst>
                <a:path w="5669280" h="731520">
                  <a:moveTo>
                    <a:pt x="0" y="0"/>
                  </a:moveTo>
                  <a:lnTo>
                    <a:pt x="5669280" y="0"/>
                  </a:lnTo>
                  <a:lnTo>
                    <a:pt x="56692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1009" b="-1010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66928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Confidence: LOW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932920" y="1920240"/>
            <a:ext cx="5349240" cy="2743200"/>
            <a:chOff x="0" y="0"/>
            <a:chExt cx="7132320" cy="3657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132320" cy="3657600"/>
            </a:xfrm>
            <a:custGeom>
              <a:avLst/>
              <a:gdLst/>
              <a:ahLst/>
              <a:cxnLst/>
              <a:rect l="l" t="t" r="r" b="b"/>
              <a:pathLst>
                <a:path w="7132320" h="36576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7022592" y="0"/>
                  </a:lnTo>
                  <a:cubicBezTo>
                    <a:pt x="7083172" y="0"/>
                    <a:pt x="7132320" y="49149"/>
                    <a:pt x="7132320" y="109728"/>
                  </a:cubicBezTo>
                  <a:lnTo>
                    <a:pt x="7132320" y="3547872"/>
                  </a:lnTo>
                  <a:cubicBezTo>
                    <a:pt x="7132320" y="3608451"/>
                    <a:pt x="7083172" y="3657600"/>
                    <a:pt x="7022592" y="3657600"/>
                  </a:cubicBezTo>
                  <a:lnTo>
                    <a:pt x="109728" y="3657600"/>
                  </a:lnTo>
                  <a:cubicBezTo>
                    <a:pt x="49149" y="3657600"/>
                    <a:pt x="0" y="3608451"/>
                    <a:pt x="0" y="3547872"/>
                  </a:cubicBezTo>
                  <a:close/>
                </a:path>
              </a:pathLst>
            </a:custGeom>
            <a:solidFill>
              <a:srgbClr val="E8EFF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344400" y="2194560"/>
            <a:ext cx="4526280" cy="411480"/>
            <a:chOff x="0" y="0"/>
            <a:chExt cx="6035040" cy="5486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035040" cy="548640"/>
            </a:xfrm>
            <a:custGeom>
              <a:avLst/>
              <a:gdLst/>
              <a:ahLst/>
              <a:cxnLst/>
              <a:rect l="l" t="t" r="r" b="b"/>
              <a:pathLst>
                <a:path w="6035040" h="548640">
                  <a:moveTo>
                    <a:pt x="0" y="0"/>
                  </a:moveTo>
                  <a:lnTo>
                    <a:pt x="6035040" y="0"/>
                  </a:lnTo>
                  <a:lnTo>
                    <a:pt x="60350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4335" b="-16433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603504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 b="1" spc="225">
                  <a:solidFill>
                    <a:srgbClr val="5A667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LATENCY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344400" y="3703320"/>
            <a:ext cx="4526280" cy="548640"/>
            <a:chOff x="0" y="0"/>
            <a:chExt cx="603504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035040" cy="731520"/>
            </a:xfrm>
            <a:custGeom>
              <a:avLst/>
              <a:gdLst/>
              <a:ahLst/>
              <a:cxnLst/>
              <a:rect l="l" t="t" r="r" b="b"/>
              <a:pathLst>
                <a:path w="6035040" h="731520">
                  <a:moveTo>
                    <a:pt x="0" y="0"/>
                  </a:moveTo>
                  <a:lnTo>
                    <a:pt x="6035040" y="0"/>
                  </a:lnTo>
                  <a:lnTo>
                    <a:pt x="60350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51" b="-1107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0350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End to end, on a T4 GPU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0120" y="5006340"/>
            <a:ext cx="8023860" cy="3909060"/>
            <a:chOff x="0" y="0"/>
            <a:chExt cx="10698480" cy="52120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698480" cy="5212080"/>
            </a:xfrm>
            <a:custGeom>
              <a:avLst/>
              <a:gdLst/>
              <a:ahLst/>
              <a:cxnLst/>
              <a:rect l="l" t="t" r="r" b="b"/>
              <a:pathLst>
                <a:path w="10698480" h="52120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5102352"/>
                  </a:lnTo>
                  <a:cubicBezTo>
                    <a:pt x="10698480" y="5162931"/>
                    <a:pt x="10649331" y="5212080"/>
                    <a:pt x="10588752" y="5212080"/>
                  </a:cubicBezTo>
                  <a:lnTo>
                    <a:pt x="109728" y="5212080"/>
                  </a:lnTo>
                  <a:cubicBezTo>
                    <a:pt x="49149" y="5212080"/>
                    <a:pt x="0" y="5162931"/>
                    <a:pt x="0" y="51023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40180" y="5349240"/>
            <a:ext cx="7063740" cy="548640"/>
            <a:chOff x="0" y="0"/>
            <a:chExt cx="9418320" cy="731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18320" cy="731520"/>
            </a:xfrm>
            <a:custGeom>
              <a:avLst/>
              <a:gdLst/>
              <a:ahLst/>
              <a:cxnLst/>
              <a:rect l="l" t="t" r="r" b="b"/>
              <a:pathLst>
                <a:path w="9418320" h="731520">
                  <a:moveTo>
                    <a:pt x="0" y="0"/>
                  </a:moveTo>
                  <a:lnTo>
                    <a:pt x="9418320" y="0"/>
                  </a:lnTo>
                  <a:lnTo>
                    <a:pt x="94183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869" b="-2008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941832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2850" b="1">
                  <a:solidFill>
                    <a:srgbClr val="2C7A4B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Positive factors cited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40180" y="5966460"/>
            <a:ext cx="7063740" cy="2606040"/>
            <a:chOff x="0" y="0"/>
            <a:chExt cx="9418320" cy="3474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company’s revenue growth is positive, indicating a potential for future earnings increases. The $1 billion gain on its SpaceX stake suggests a strategic investment that could benefit the company long-term.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258300" y="5006340"/>
            <a:ext cx="8023860" cy="3909060"/>
            <a:chOff x="0" y="0"/>
            <a:chExt cx="10698480" cy="52120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698480" cy="5212080"/>
            </a:xfrm>
            <a:custGeom>
              <a:avLst/>
              <a:gdLst/>
              <a:ahLst/>
              <a:cxnLst/>
              <a:rect l="l" t="t" r="r" b="b"/>
              <a:pathLst>
                <a:path w="10698480" h="52120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5102352"/>
                  </a:lnTo>
                  <a:cubicBezTo>
                    <a:pt x="10698480" y="5162931"/>
                    <a:pt x="10649331" y="5212080"/>
                    <a:pt x="10588752" y="5212080"/>
                  </a:cubicBezTo>
                  <a:lnTo>
                    <a:pt x="109728" y="5212080"/>
                  </a:lnTo>
                  <a:cubicBezTo>
                    <a:pt x="49149" y="5212080"/>
                    <a:pt x="0" y="5162931"/>
                    <a:pt x="0" y="51023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738360" y="5349240"/>
            <a:ext cx="7063740" cy="548640"/>
            <a:chOff x="0" y="0"/>
            <a:chExt cx="9418320" cy="73152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418320" cy="731520"/>
            </a:xfrm>
            <a:custGeom>
              <a:avLst/>
              <a:gdLst/>
              <a:ahLst/>
              <a:cxnLst/>
              <a:rect l="l" t="t" r="r" b="b"/>
              <a:pathLst>
                <a:path w="9418320" h="731520">
                  <a:moveTo>
                    <a:pt x="0" y="0"/>
                  </a:moveTo>
                  <a:lnTo>
                    <a:pt x="9418320" y="0"/>
                  </a:lnTo>
                  <a:lnTo>
                    <a:pt x="94183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869" b="-2008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9525"/>
              <a:ext cx="941832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2850" b="1">
                  <a:solidFill>
                    <a:srgbClr val="A83333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Negative factors cited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738360" y="5966460"/>
            <a:ext cx="7063740" cy="2606040"/>
            <a:chOff x="0" y="0"/>
            <a:chExt cx="9418320" cy="347472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418320" cy="3474720"/>
            </a:xfrm>
            <a:custGeom>
              <a:avLst/>
              <a:gdLst/>
              <a:ahLst/>
              <a:cxnLst/>
              <a:rect l="l" t="t" r="r" b="b"/>
              <a:pathLst>
                <a:path w="9418320" h="3474720">
                  <a:moveTo>
                    <a:pt x="0" y="0"/>
                  </a:moveTo>
                  <a:lnTo>
                    <a:pt x="9418320" y="0"/>
                  </a:lnTo>
                  <a:lnTo>
                    <a:pt x="94183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4" b="-28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9418320" cy="35223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352901" lvl="1" indent="-176451" algn="l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reported earnings miss estimates and the negative free cash flow raise concerns about the company’s financial health. The reliance on AI and robotics projects introduces uncertainty.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60120" y="1019175"/>
            <a:ext cx="1645920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0"/>
              </a:lnSpc>
              <a:spcBef>
                <a:spcPct val="0"/>
              </a:spcBef>
            </a:pPr>
            <a:r>
              <a:rPr lang="en-US" sz="5100" b="1">
                <a:solidFill>
                  <a:srgbClr val="000000"/>
                </a:solidFill>
                <a:latin typeface="Cambria Bold"/>
                <a:ea typeface="Cambria Bold"/>
                <a:cs typeface="Cambria Bold"/>
                <a:sym typeface="Cambria Bold"/>
              </a:rPr>
              <a:t>Output View Dashboard Example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344400" y="2817764"/>
            <a:ext cx="4461510" cy="818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5"/>
              </a:lnSpc>
              <a:spcBef>
                <a:spcPct val="0"/>
              </a:spcBef>
            </a:pPr>
            <a:r>
              <a:rPr lang="en-US" sz="5413" b="1">
                <a:solidFill>
                  <a:srgbClr val="065A82"/>
                </a:solidFill>
                <a:latin typeface="Cambria Bold"/>
                <a:ea typeface="Cambria Bold"/>
                <a:cs typeface="Cambria Bold"/>
                <a:sym typeface="Cambria Bold"/>
              </a:rPr>
              <a:t>5 seconds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858000" y="2745240"/>
            <a:ext cx="4461510" cy="818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5"/>
              </a:lnSpc>
              <a:spcBef>
                <a:spcPct val="0"/>
              </a:spcBef>
            </a:pPr>
            <a:r>
              <a:rPr lang="en-US" sz="5413" b="1">
                <a:solidFill>
                  <a:srgbClr val="065A82"/>
                </a:solidFill>
                <a:latin typeface="Cambria Bold"/>
                <a:ea typeface="Cambria Bold"/>
                <a:cs typeface="Cambria Bold"/>
                <a:sym typeface="Cambria Bold"/>
              </a:rPr>
              <a:t>SELL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Where the Business Value Sits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88820"/>
            <a:ext cx="8023860" cy="3223260"/>
            <a:chOff x="0" y="0"/>
            <a:chExt cx="10698480" cy="42976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698480" cy="4297680"/>
            </a:xfrm>
            <a:custGeom>
              <a:avLst/>
              <a:gdLst/>
              <a:ahLst/>
              <a:cxnLst/>
              <a:rect l="l" t="t" r="r" b="b"/>
              <a:pathLst>
                <a:path w="10698480" h="42976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4187952"/>
                  </a:lnTo>
                  <a:cubicBezTo>
                    <a:pt x="10698480" y="4248531"/>
                    <a:pt x="10649331" y="4297680"/>
                    <a:pt x="10588752" y="4297680"/>
                  </a:cubicBezTo>
                  <a:lnTo>
                    <a:pt x="109728" y="4297680"/>
                  </a:lnTo>
                  <a:cubicBezTo>
                    <a:pt x="49149" y="4297680"/>
                    <a:pt x="0" y="4248531"/>
                    <a:pt x="0" y="41879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0180" y="2427732"/>
            <a:ext cx="685800" cy="685800"/>
            <a:chOff x="0" y="0"/>
            <a:chExt cx="914400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40180" y="2427732"/>
            <a:ext cx="685800" cy="685800"/>
            <a:chOff x="0" y="0"/>
            <a:chExt cx="914400" cy="914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144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00300" y="2427732"/>
            <a:ext cx="6172200" cy="617220"/>
            <a:chOff x="0" y="0"/>
            <a:chExt cx="8229600" cy="8229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Triage, not replacement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40180" y="3360420"/>
            <a:ext cx="7063740" cy="1645920"/>
            <a:chOff x="0" y="0"/>
            <a:chExt cx="9418320" cy="21945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418320" cy="2194560"/>
            </a:xfrm>
            <a:custGeom>
              <a:avLst/>
              <a:gdLst/>
              <a:ahLst/>
              <a:cxnLst/>
              <a:rect l="l" t="t" r="r" b="b"/>
              <a:pathLst>
                <a:path w="9418320" h="2194560">
                  <a:moveTo>
                    <a:pt x="0" y="0"/>
                  </a:moveTo>
                  <a:lnTo>
                    <a:pt x="9418320" y="0"/>
                  </a:lnTo>
                  <a:lnTo>
                    <a:pt x="941832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623" b="-33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418320" cy="22421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 analyst covering 30 tickers reviews a ranked shortlist instead of an unfiltered news feed. The judgement stays human; the reading volume drops.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58300" y="1988820"/>
            <a:ext cx="8023860" cy="3223260"/>
            <a:chOff x="0" y="0"/>
            <a:chExt cx="10698480" cy="42976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698480" cy="4297680"/>
            </a:xfrm>
            <a:custGeom>
              <a:avLst/>
              <a:gdLst/>
              <a:ahLst/>
              <a:cxnLst/>
              <a:rect l="l" t="t" r="r" b="b"/>
              <a:pathLst>
                <a:path w="10698480" h="42976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4187952"/>
                  </a:lnTo>
                  <a:cubicBezTo>
                    <a:pt x="10698480" y="4248531"/>
                    <a:pt x="10649331" y="4297680"/>
                    <a:pt x="10588752" y="4297680"/>
                  </a:cubicBezTo>
                  <a:lnTo>
                    <a:pt x="109728" y="4297680"/>
                  </a:lnTo>
                  <a:cubicBezTo>
                    <a:pt x="49149" y="4297680"/>
                    <a:pt x="0" y="4248531"/>
                    <a:pt x="0" y="41879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38360" y="2427732"/>
            <a:ext cx="685800" cy="685800"/>
            <a:chOff x="0" y="0"/>
            <a:chExt cx="914400" cy="914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38360" y="2427732"/>
            <a:ext cx="685800" cy="685800"/>
            <a:chOff x="0" y="0"/>
            <a:chExt cx="914400" cy="914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9144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698480" y="2427732"/>
            <a:ext cx="6172200" cy="617220"/>
            <a:chOff x="0" y="0"/>
            <a:chExt cx="8229600" cy="822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Auditable output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8360" y="3360420"/>
            <a:ext cx="7063740" cy="1645920"/>
            <a:chOff x="0" y="0"/>
            <a:chExt cx="9418320" cy="219456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418320" cy="2194560"/>
            </a:xfrm>
            <a:custGeom>
              <a:avLst/>
              <a:gdLst/>
              <a:ahLst/>
              <a:cxnLst/>
              <a:rect l="l" t="t" r="r" b="b"/>
              <a:pathLst>
                <a:path w="9418320" h="2194560">
                  <a:moveTo>
                    <a:pt x="0" y="0"/>
                  </a:moveTo>
                  <a:lnTo>
                    <a:pt x="9418320" y="0"/>
                  </a:lnTo>
                  <a:lnTo>
                    <a:pt x="941832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623" b="-33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9418320" cy="22421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Every signal names the positive and negative factors behind it, so a reviewer can check the reasoning rather than trusting a black-box score.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60120" y="5554980"/>
            <a:ext cx="8023860" cy="3223260"/>
            <a:chOff x="0" y="0"/>
            <a:chExt cx="10698480" cy="42976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98480" cy="4297680"/>
            </a:xfrm>
            <a:custGeom>
              <a:avLst/>
              <a:gdLst/>
              <a:ahLst/>
              <a:cxnLst/>
              <a:rect l="l" t="t" r="r" b="b"/>
              <a:pathLst>
                <a:path w="10698480" h="42976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4187952"/>
                  </a:lnTo>
                  <a:cubicBezTo>
                    <a:pt x="10698480" y="4248531"/>
                    <a:pt x="10649331" y="4297680"/>
                    <a:pt x="10588752" y="4297680"/>
                  </a:cubicBezTo>
                  <a:lnTo>
                    <a:pt x="109728" y="4297680"/>
                  </a:lnTo>
                  <a:cubicBezTo>
                    <a:pt x="49149" y="4297680"/>
                    <a:pt x="0" y="4248531"/>
                    <a:pt x="0" y="41879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40180" y="5993892"/>
            <a:ext cx="685800" cy="685800"/>
            <a:chOff x="0" y="0"/>
            <a:chExt cx="914400" cy="914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21295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40180" y="5993892"/>
            <a:ext cx="685800" cy="685800"/>
            <a:chOff x="0" y="0"/>
            <a:chExt cx="914400" cy="914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9144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00300" y="5993892"/>
            <a:ext cx="6172200" cy="617220"/>
            <a:chOff x="0" y="0"/>
            <a:chExt cx="8229600" cy="8229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Consistent coverage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40180" y="6926580"/>
            <a:ext cx="7063740" cy="1645920"/>
            <a:chOff x="0" y="0"/>
            <a:chExt cx="9418320" cy="219456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418320" cy="2194560"/>
            </a:xfrm>
            <a:custGeom>
              <a:avLst/>
              <a:gdLst/>
              <a:ahLst/>
              <a:cxnLst/>
              <a:rect l="l" t="t" r="r" b="b"/>
              <a:pathLst>
                <a:path w="9418320" h="2194560">
                  <a:moveTo>
                    <a:pt x="0" y="0"/>
                  </a:moveTo>
                  <a:lnTo>
                    <a:pt x="9418320" y="0"/>
                  </a:lnTo>
                  <a:lnTo>
                    <a:pt x="941832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623" b="-33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9418320" cy="22421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agent applies the same process to every ticker at every run. Manual coverage is uneven and depends on who is on desk that day.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258300" y="5554980"/>
            <a:ext cx="8023860" cy="3223260"/>
            <a:chOff x="0" y="0"/>
            <a:chExt cx="10698480" cy="429768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4297680"/>
            </a:xfrm>
            <a:custGeom>
              <a:avLst/>
              <a:gdLst/>
              <a:ahLst/>
              <a:cxnLst/>
              <a:rect l="l" t="t" r="r" b="b"/>
              <a:pathLst>
                <a:path w="10698480" h="429768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10588752" y="0"/>
                  </a:lnTo>
                  <a:cubicBezTo>
                    <a:pt x="10649331" y="0"/>
                    <a:pt x="10698480" y="49149"/>
                    <a:pt x="10698480" y="109728"/>
                  </a:cubicBezTo>
                  <a:lnTo>
                    <a:pt x="10698480" y="4187952"/>
                  </a:lnTo>
                  <a:cubicBezTo>
                    <a:pt x="10698480" y="4248531"/>
                    <a:pt x="10649331" y="4297680"/>
                    <a:pt x="10588752" y="4297680"/>
                  </a:cubicBezTo>
                  <a:lnTo>
                    <a:pt x="109728" y="4297680"/>
                  </a:lnTo>
                  <a:cubicBezTo>
                    <a:pt x="49149" y="4297680"/>
                    <a:pt x="0" y="4248531"/>
                    <a:pt x="0" y="418795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738360" y="5993892"/>
            <a:ext cx="685800" cy="685800"/>
            <a:chOff x="0" y="0"/>
            <a:chExt cx="914400" cy="9144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C77D0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738360" y="5993892"/>
            <a:ext cx="685800" cy="685800"/>
            <a:chOff x="0" y="0"/>
            <a:chExt cx="914400" cy="9144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57150"/>
              <a:ext cx="91440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698480" y="5993892"/>
            <a:ext cx="6172200" cy="617220"/>
            <a:chOff x="0" y="0"/>
            <a:chExt cx="8229600" cy="8229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229600" cy="822960"/>
            </a:xfrm>
            <a:custGeom>
              <a:avLst/>
              <a:gdLst/>
              <a:ahLst/>
              <a:cxnLst/>
              <a:rect l="l" t="t" r="r" b="b"/>
              <a:pathLst>
                <a:path w="8229600" h="822960">
                  <a:moveTo>
                    <a:pt x="0" y="0"/>
                  </a:moveTo>
                  <a:lnTo>
                    <a:pt x="8229600" y="0"/>
                  </a:lnTo>
                  <a:lnTo>
                    <a:pt x="82296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19050"/>
              <a:ext cx="8229600" cy="8420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Cheap to run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738360" y="6926580"/>
            <a:ext cx="7063740" cy="1645920"/>
            <a:chOff x="0" y="0"/>
            <a:chExt cx="9418320" cy="219456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418320" cy="2194560"/>
            </a:xfrm>
            <a:custGeom>
              <a:avLst/>
              <a:gdLst/>
              <a:ahLst/>
              <a:cxnLst/>
              <a:rect l="l" t="t" r="r" b="b"/>
              <a:pathLst>
                <a:path w="9418320" h="2194560">
                  <a:moveTo>
                    <a:pt x="0" y="0"/>
                  </a:moveTo>
                  <a:lnTo>
                    <a:pt x="9418320" y="0"/>
                  </a:lnTo>
                  <a:lnTo>
                    <a:pt x="941832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623" b="-33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9418320" cy="22421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 1B-parameter model on a single T4 GPU. No fine-tuning, no dedicated inference cluster, no per-seat vendor licence.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617220"/>
            <a:ext cx="16459200" cy="1028700"/>
            <a:chOff x="0" y="0"/>
            <a:chExt cx="21945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1371600"/>
            </a:xfrm>
            <a:custGeom>
              <a:avLst/>
              <a:gdLst/>
              <a:ahLst/>
              <a:cxnLst/>
              <a:rect l="l" t="t" r="r" b="b"/>
              <a:pathLst>
                <a:path w="21945600" h="1371600">
                  <a:moveTo>
                    <a:pt x="0" y="0"/>
                  </a:moveTo>
                  <a:lnTo>
                    <a:pt x="21945600" y="0"/>
                  </a:lnTo>
                  <a:lnTo>
                    <a:pt x="21945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760" b="-2617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945600" cy="1381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0"/>
                </a:lnSpc>
              </a:pPr>
              <a:r>
                <a:rPr lang="en-US" sz="51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Limitations and Risks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1988820"/>
            <a:ext cx="5143500" cy="3086100"/>
            <a:chOff x="0" y="0"/>
            <a:chExt cx="6858000" cy="4114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71600" y="2331720"/>
            <a:ext cx="4320540" cy="685800"/>
            <a:chOff x="0" y="0"/>
            <a:chExt cx="5760720" cy="914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No backtest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3086100"/>
            <a:ext cx="4320540" cy="1714500"/>
            <a:chOff x="0" y="0"/>
            <a:chExt cx="5760720" cy="228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 have not validated signals against realised returns. Accuracy is unmeasured, so the output cannot support a capital decision.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15100" y="1988820"/>
            <a:ext cx="5143500" cy="3086100"/>
            <a:chOff x="0" y="0"/>
            <a:chExt cx="6858000" cy="4114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26580" y="2331720"/>
            <a:ext cx="4320540" cy="685800"/>
            <a:chOff x="0" y="0"/>
            <a:chExt cx="5760720" cy="914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Retrieval gaps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26580" y="3086100"/>
            <a:ext cx="4320540" cy="1714500"/>
            <a:chOff x="0" y="0"/>
            <a:chExt cx="5760720" cy="2286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Coverage depends entirely on the news feed. Thin coverage produces no signal, as the NEE run showed.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070080" y="1988820"/>
            <a:ext cx="5143500" cy="3086100"/>
            <a:chOff x="0" y="0"/>
            <a:chExt cx="6858000" cy="4114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BF2E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481560" y="2331720"/>
            <a:ext cx="4320540" cy="685800"/>
            <a:chOff x="0" y="0"/>
            <a:chExt cx="5760720" cy="914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Hallucination risk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481560" y="3086100"/>
            <a:ext cx="4320540" cy="1714500"/>
            <a:chOff x="0" y="0"/>
            <a:chExt cx="5760720" cy="22860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 LLM can assert a factor the retrieved articles do not support. Grounding reduces this; it does not eliminate it.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0120" y="5417820"/>
            <a:ext cx="5143500" cy="3086100"/>
            <a:chOff x="0" y="0"/>
            <a:chExt cx="6858000" cy="4114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71600" y="5760720"/>
            <a:ext cx="4320540" cy="685800"/>
            <a:chOff x="0" y="0"/>
            <a:chExt cx="5760720" cy="914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Recency bias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71600" y="6515100"/>
            <a:ext cx="4320540" cy="1714500"/>
            <a:chOff x="0" y="0"/>
            <a:chExt cx="5760720" cy="2286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feed returns recent news only, so the agent has no memory of how similar news resolved historically.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15100" y="5417820"/>
            <a:ext cx="5143500" cy="3086100"/>
            <a:chOff x="0" y="0"/>
            <a:chExt cx="6858000" cy="4114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926580" y="5760720"/>
            <a:ext cx="4320540" cy="685800"/>
            <a:chOff x="0" y="0"/>
            <a:chExt cx="5760720" cy="9144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No position context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926580" y="6515100"/>
            <a:ext cx="4320540" cy="1714500"/>
            <a:chOff x="0" y="0"/>
            <a:chExt cx="5760720" cy="22860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agent does not know the portfolio, cost basis, risk limits, or mandate. A signal without that context is incomplete.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070080" y="5417820"/>
            <a:ext cx="5143500" cy="3086100"/>
            <a:chOff x="0" y="0"/>
            <a:chExt cx="6858000" cy="4114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858000" cy="4114800"/>
            </a:xfrm>
            <a:custGeom>
              <a:avLst/>
              <a:gdLst/>
              <a:ahLst/>
              <a:cxnLst/>
              <a:rect l="l" t="t" r="r" b="b"/>
              <a:pathLst>
                <a:path w="6858000" h="411480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6748272" y="0"/>
                  </a:lnTo>
                  <a:cubicBezTo>
                    <a:pt x="6808851" y="0"/>
                    <a:pt x="6858000" y="49149"/>
                    <a:pt x="6858000" y="109728"/>
                  </a:cubicBezTo>
                  <a:lnTo>
                    <a:pt x="6858000" y="4005072"/>
                  </a:lnTo>
                  <a:cubicBezTo>
                    <a:pt x="6858000" y="4065651"/>
                    <a:pt x="6808851" y="4114800"/>
                    <a:pt x="6748272" y="4114800"/>
                  </a:cubicBezTo>
                  <a:lnTo>
                    <a:pt x="109728" y="4114800"/>
                  </a:lnTo>
                  <a:cubicBezTo>
                    <a:pt x="49149" y="4114800"/>
                    <a:pt x="0" y="4065651"/>
                    <a:pt x="0" y="4005072"/>
                  </a:cubicBezTo>
                  <a:close/>
                </a:path>
              </a:pathLst>
            </a:custGeom>
            <a:solidFill>
              <a:srgbClr val="F2F5F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481560" y="5760720"/>
            <a:ext cx="4320540" cy="685800"/>
            <a:chOff x="0" y="0"/>
            <a:chExt cx="5760720" cy="9144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760720" cy="914400"/>
            </a:xfrm>
            <a:custGeom>
              <a:avLst/>
              <a:gdLst/>
              <a:ahLst/>
              <a:cxnLst/>
              <a:rect l="l" t="t" r="r" b="b"/>
              <a:pathLst>
                <a:path w="5760720" h="914400">
                  <a:moveTo>
                    <a:pt x="0" y="0"/>
                  </a:moveTo>
                  <a:lnTo>
                    <a:pt x="5760720" y="0"/>
                  </a:lnTo>
                  <a:lnTo>
                    <a:pt x="57607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2755" b="-72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5760720" cy="933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Regulatory exposure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481560" y="6515100"/>
            <a:ext cx="4320540" cy="1714500"/>
            <a:chOff x="0" y="0"/>
            <a:chExt cx="5760720" cy="2286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760720" cy="2286000"/>
            </a:xfrm>
            <a:custGeom>
              <a:avLst/>
              <a:gdLst/>
              <a:ahLst/>
              <a:cxnLst/>
              <a:rect l="l" t="t" r="r" b="b"/>
              <a:pathLst>
                <a:path w="5760720" h="2286000">
                  <a:moveTo>
                    <a:pt x="0" y="0"/>
                  </a:moveTo>
                  <a:lnTo>
                    <a:pt x="5760720" y="0"/>
                  </a:lnTo>
                  <a:lnTo>
                    <a:pt x="576072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14" r="-9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5760720" cy="23241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5A667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Automated investment output touches suitability and record-keeping obligations. Any production deployment needs compliance review first.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60120" y="9052560"/>
            <a:ext cx="16322040" cy="617220"/>
            <a:chOff x="0" y="0"/>
            <a:chExt cx="21762720" cy="82296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1762720" cy="822960"/>
            </a:xfrm>
            <a:custGeom>
              <a:avLst/>
              <a:gdLst/>
              <a:ahLst/>
              <a:cxnLst/>
              <a:rect l="l" t="t" r="r" b="b"/>
              <a:pathLst>
                <a:path w="21762720" h="822960">
                  <a:moveTo>
                    <a:pt x="0" y="0"/>
                  </a:moveTo>
                  <a:lnTo>
                    <a:pt x="21762720" y="0"/>
                  </a:lnTo>
                  <a:lnTo>
                    <a:pt x="2176272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5270" b="-4652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21762720" cy="861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i="1">
                  <a:solidFill>
                    <a:srgbClr val="C77D02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This is a decision-support prototype for research triage. It is not an execution system and no capital should be allocated on its output.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7280" y="960120"/>
            <a:ext cx="16047720" cy="1097280"/>
            <a:chOff x="0" y="0"/>
            <a:chExt cx="21396960" cy="14630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96961" cy="1463040"/>
            </a:xfrm>
            <a:custGeom>
              <a:avLst/>
              <a:gdLst/>
              <a:ahLst/>
              <a:cxnLst/>
              <a:rect l="l" t="t" r="r" b="b"/>
              <a:pathLst>
                <a:path w="21396961" h="1463040">
                  <a:moveTo>
                    <a:pt x="0" y="0"/>
                  </a:moveTo>
                  <a:lnTo>
                    <a:pt x="21396961" y="0"/>
                  </a:lnTo>
                  <a:lnTo>
                    <a:pt x="21396961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4968" b="-2349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396960" cy="1472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Conclusion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65860" y="2372868"/>
            <a:ext cx="576072" cy="576072"/>
            <a:chOff x="0" y="0"/>
            <a:chExt cx="768096" cy="7680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384048"/>
                  </a:moveTo>
                  <a:cubicBezTo>
                    <a:pt x="0" y="171958"/>
                    <a:pt x="171958" y="0"/>
                    <a:pt x="384048" y="0"/>
                  </a:cubicBezTo>
                  <a:cubicBezTo>
                    <a:pt x="596138" y="0"/>
                    <a:pt x="768096" y="171958"/>
                    <a:pt x="768096" y="384048"/>
                  </a:cubicBezTo>
                  <a:cubicBezTo>
                    <a:pt x="768096" y="596138"/>
                    <a:pt x="596138" y="768096"/>
                    <a:pt x="384048" y="768096"/>
                  </a:cubicBezTo>
                  <a:cubicBezTo>
                    <a:pt x="171958" y="768096"/>
                    <a:pt x="0" y="596138"/>
                    <a:pt x="0" y="384048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5860" y="2372868"/>
            <a:ext cx="576072" cy="576072"/>
            <a:chOff x="0" y="0"/>
            <a:chExt cx="768096" cy="7680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0"/>
                  </a:moveTo>
                  <a:lnTo>
                    <a:pt x="768096" y="0"/>
                  </a:lnTo>
                  <a:lnTo>
                    <a:pt x="768096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768096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57400" y="2263140"/>
            <a:ext cx="14950440" cy="548640"/>
            <a:chOff x="0" y="0"/>
            <a:chExt cx="19933920" cy="7315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933920" cy="731520"/>
            </a:xfrm>
            <a:custGeom>
              <a:avLst/>
              <a:gdLst/>
              <a:ahLst/>
              <a:cxnLst/>
              <a:rect l="l" t="t" r="r" b="b"/>
              <a:pathLst>
                <a:path w="19933920" h="731520">
                  <a:moveTo>
                    <a:pt x="0" y="0"/>
                  </a:moveTo>
                  <a:lnTo>
                    <a:pt x="19933920" y="0"/>
                  </a:lnTo>
                  <a:lnTo>
                    <a:pt x="199339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967" b="-4809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99339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we built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057400" y="2839212"/>
            <a:ext cx="14950440" cy="1028700"/>
            <a:chOff x="0" y="0"/>
            <a:chExt cx="19933920" cy="1371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33920" cy="1371600"/>
            </a:xfrm>
            <a:custGeom>
              <a:avLst/>
              <a:gdLst/>
              <a:ahLst/>
              <a:cxnLst/>
              <a:rect l="l" t="t" r="r" b="b"/>
              <a:pathLst>
                <a:path w="19933920" h="1371600">
                  <a:moveTo>
                    <a:pt x="0" y="0"/>
                  </a:moveTo>
                  <a:lnTo>
                    <a:pt x="19933920" y="0"/>
                  </a:lnTo>
                  <a:lnTo>
                    <a:pt x="199339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99339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 agentic RAG pipeline that takes a ticker, retrieves financial news, embeds it with ModernBERT, searches a MongoDB Atlas vector index, and generates an evidence-backed trading signal with Gemma 3.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5860" y="4128516"/>
            <a:ext cx="576072" cy="576072"/>
            <a:chOff x="0" y="0"/>
            <a:chExt cx="768096" cy="7680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384048"/>
                  </a:moveTo>
                  <a:cubicBezTo>
                    <a:pt x="0" y="171958"/>
                    <a:pt x="171958" y="0"/>
                    <a:pt x="384048" y="0"/>
                  </a:cubicBezTo>
                  <a:cubicBezTo>
                    <a:pt x="596138" y="0"/>
                    <a:pt x="768096" y="171958"/>
                    <a:pt x="768096" y="384048"/>
                  </a:cubicBezTo>
                  <a:cubicBezTo>
                    <a:pt x="768096" y="596138"/>
                    <a:pt x="596138" y="768096"/>
                    <a:pt x="384048" y="768096"/>
                  </a:cubicBezTo>
                  <a:cubicBezTo>
                    <a:pt x="171958" y="768096"/>
                    <a:pt x="0" y="596138"/>
                    <a:pt x="0" y="384048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5860" y="4128516"/>
            <a:ext cx="576072" cy="576072"/>
            <a:chOff x="0" y="0"/>
            <a:chExt cx="768096" cy="7680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0"/>
                  </a:moveTo>
                  <a:lnTo>
                    <a:pt x="768096" y="0"/>
                  </a:lnTo>
                  <a:lnTo>
                    <a:pt x="768096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768096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057400" y="4018788"/>
            <a:ext cx="14950440" cy="548640"/>
            <a:chOff x="0" y="0"/>
            <a:chExt cx="19933920" cy="7315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933920" cy="731520"/>
            </a:xfrm>
            <a:custGeom>
              <a:avLst/>
              <a:gdLst/>
              <a:ahLst/>
              <a:cxnLst/>
              <a:rect l="l" t="t" r="r" b="b"/>
              <a:pathLst>
                <a:path w="19933920" h="731520">
                  <a:moveTo>
                    <a:pt x="0" y="0"/>
                  </a:moveTo>
                  <a:lnTo>
                    <a:pt x="19933920" y="0"/>
                  </a:lnTo>
                  <a:lnTo>
                    <a:pt x="199339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967" b="-4809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99339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we found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057400" y="4594860"/>
            <a:ext cx="14950440" cy="1028700"/>
            <a:chOff x="0" y="0"/>
            <a:chExt cx="19933920" cy="13716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933920" cy="1371600"/>
            </a:xfrm>
            <a:custGeom>
              <a:avLst/>
              <a:gdLst/>
              <a:ahLst/>
              <a:cxnLst/>
              <a:rect l="l" t="t" r="r" b="b"/>
              <a:pathLst>
                <a:path w="19933920" h="1371600">
                  <a:moveTo>
                    <a:pt x="0" y="0"/>
                  </a:moveTo>
                  <a:lnTo>
                    <a:pt x="19933920" y="0"/>
                  </a:lnTo>
                  <a:lnTo>
                    <a:pt x="199339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99339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agent produces auditable, consistently formatted output in seconds. Signals skew heavily to HOLD, and retrieval coverage - not model quality - is the binding constraint on usefulness.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5860" y="5884164"/>
            <a:ext cx="576072" cy="576072"/>
            <a:chOff x="0" y="0"/>
            <a:chExt cx="768096" cy="76809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384048"/>
                  </a:moveTo>
                  <a:cubicBezTo>
                    <a:pt x="0" y="171958"/>
                    <a:pt x="171958" y="0"/>
                    <a:pt x="384048" y="0"/>
                  </a:cubicBezTo>
                  <a:cubicBezTo>
                    <a:pt x="596138" y="0"/>
                    <a:pt x="768096" y="171958"/>
                    <a:pt x="768096" y="384048"/>
                  </a:cubicBezTo>
                  <a:cubicBezTo>
                    <a:pt x="768096" y="596138"/>
                    <a:pt x="596138" y="768096"/>
                    <a:pt x="384048" y="768096"/>
                  </a:cubicBezTo>
                  <a:cubicBezTo>
                    <a:pt x="171958" y="768096"/>
                    <a:pt x="0" y="596138"/>
                    <a:pt x="0" y="384048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5884164"/>
            <a:ext cx="576072" cy="576072"/>
            <a:chOff x="0" y="0"/>
            <a:chExt cx="768096" cy="76809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0"/>
                  </a:moveTo>
                  <a:lnTo>
                    <a:pt x="768096" y="0"/>
                  </a:lnTo>
                  <a:lnTo>
                    <a:pt x="768096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768096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057400" y="5774436"/>
            <a:ext cx="14950440" cy="548640"/>
            <a:chOff x="0" y="0"/>
            <a:chExt cx="1993392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933920" cy="731520"/>
            </a:xfrm>
            <a:custGeom>
              <a:avLst/>
              <a:gdLst/>
              <a:ahLst/>
              <a:cxnLst/>
              <a:rect l="l" t="t" r="r" b="b"/>
              <a:pathLst>
                <a:path w="19933920" h="731520">
                  <a:moveTo>
                    <a:pt x="0" y="0"/>
                  </a:moveTo>
                  <a:lnTo>
                    <a:pt x="19933920" y="0"/>
                  </a:lnTo>
                  <a:lnTo>
                    <a:pt x="199339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967" b="-4809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99339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it is good for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057400" y="6350508"/>
            <a:ext cx="14950440" cy="1028700"/>
            <a:chOff x="0" y="0"/>
            <a:chExt cx="19933920" cy="13716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933920" cy="1371600"/>
            </a:xfrm>
            <a:custGeom>
              <a:avLst/>
              <a:gdLst/>
              <a:ahLst/>
              <a:cxnLst/>
              <a:rect l="l" t="t" r="r" b="b"/>
              <a:pathLst>
                <a:path w="19933920" h="1371600">
                  <a:moveTo>
                    <a:pt x="0" y="0"/>
                  </a:moveTo>
                  <a:lnTo>
                    <a:pt x="19933920" y="0"/>
                  </a:lnTo>
                  <a:lnTo>
                    <a:pt x="199339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99339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Research triage. It narrows an analyst's reading list and shows its reasoning. It does not replace judgement, and without a backtest it cannot support a capital decision.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5860" y="7639812"/>
            <a:ext cx="576072" cy="576072"/>
            <a:chOff x="0" y="0"/>
            <a:chExt cx="768096" cy="76809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384048"/>
                  </a:moveTo>
                  <a:cubicBezTo>
                    <a:pt x="0" y="171958"/>
                    <a:pt x="171958" y="0"/>
                    <a:pt x="384048" y="0"/>
                  </a:cubicBezTo>
                  <a:cubicBezTo>
                    <a:pt x="596138" y="0"/>
                    <a:pt x="768096" y="171958"/>
                    <a:pt x="768096" y="384048"/>
                  </a:cubicBezTo>
                  <a:cubicBezTo>
                    <a:pt x="768096" y="596138"/>
                    <a:pt x="596138" y="768096"/>
                    <a:pt x="384048" y="768096"/>
                  </a:cubicBezTo>
                  <a:cubicBezTo>
                    <a:pt x="171958" y="768096"/>
                    <a:pt x="0" y="596138"/>
                    <a:pt x="0" y="384048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5860" y="7639812"/>
            <a:ext cx="576072" cy="576072"/>
            <a:chOff x="0" y="0"/>
            <a:chExt cx="768096" cy="76809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68096" cy="768096"/>
            </a:xfrm>
            <a:custGeom>
              <a:avLst/>
              <a:gdLst/>
              <a:ahLst/>
              <a:cxnLst/>
              <a:rect l="l" t="t" r="r" b="b"/>
              <a:pathLst>
                <a:path w="768096" h="768096">
                  <a:moveTo>
                    <a:pt x="0" y="0"/>
                  </a:moveTo>
                  <a:lnTo>
                    <a:pt x="768096" y="0"/>
                  </a:lnTo>
                  <a:lnTo>
                    <a:pt x="768096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768096" cy="8157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057400" y="7530084"/>
            <a:ext cx="14950440" cy="548640"/>
            <a:chOff x="0" y="0"/>
            <a:chExt cx="19933920" cy="73152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33920" cy="731520"/>
            </a:xfrm>
            <a:custGeom>
              <a:avLst/>
              <a:gdLst/>
              <a:ahLst/>
              <a:cxnLst/>
              <a:rect l="l" t="t" r="r" b="b"/>
              <a:pathLst>
                <a:path w="19933920" h="731520">
                  <a:moveTo>
                    <a:pt x="0" y="0"/>
                  </a:moveTo>
                  <a:lnTo>
                    <a:pt x="19933920" y="0"/>
                  </a:lnTo>
                  <a:lnTo>
                    <a:pt x="199339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967" b="-4809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1993392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What we would do next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057400" y="8106156"/>
            <a:ext cx="14950440" cy="1028700"/>
            <a:chOff x="0" y="0"/>
            <a:chExt cx="19933920" cy="13716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33920" cy="1371600"/>
            </a:xfrm>
            <a:custGeom>
              <a:avLst/>
              <a:gdLst/>
              <a:ahLst/>
              <a:cxnLst/>
              <a:rect l="l" t="t" r="r" b="b"/>
              <a:pathLst>
                <a:path w="19933920" h="1371600">
                  <a:moveTo>
                    <a:pt x="0" y="0"/>
                  </a:moveTo>
                  <a:lnTo>
                    <a:pt x="19933920" y="0"/>
                  </a:lnTo>
                  <a:lnTo>
                    <a:pt x="1993392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9933920" cy="1419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Backtest signals against realised returns, widen the news sources beyond a single feed, and add an explicit insufficient-evidence state instead of forcing a signal.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1811</Words>
  <Application>Microsoft Macintosh PowerPoint</Application>
  <PresentationFormat>Custom</PresentationFormat>
  <Paragraphs>248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Calibri (MS)</vt:lpstr>
      <vt:lpstr>Cambria</vt:lpstr>
      <vt:lpstr>Calibri (MS) Italics</vt:lpstr>
      <vt:lpstr>Cambria Bold</vt:lpstr>
      <vt:lpstr>Calibri (MS) Bold Italics</vt:lpstr>
      <vt:lpstr>Arial</vt:lpstr>
      <vt:lpstr>Calibri (MS)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Agentic_AI_Trading_Signal_Presentation.pptx</dc:title>
  <cp:lastModifiedBy>Boukgoo SONG</cp:lastModifiedBy>
  <cp:revision>1</cp:revision>
  <dcterms:created xsi:type="dcterms:W3CDTF">2006-08-16T00:00:00Z</dcterms:created>
  <dcterms:modified xsi:type="dcterms:W3CDTF">2026-07-25T18:56:51Z</dcterms:modified>
  <dc:identifier>DAHQOif8aWE</dc:identifier>
</cp:coreProperties>
</file>