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7"/>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Arimo Bold" charset="1" panose="020B0704020202020204"/>
      <p:regular r:id="rId20"/>
    </p:embeddedFont>
    <p:embeddedFont>
      <p:font typeface="Open Sans" charset="1" panose="00000000000000000000"/>
      <p:regular r:id="rId21"/>
    </p:embeddedFont>
    <p:embeddedFont>
      <p:font typeface="Open Sans Bold" charset="1" panose="00000000000000000000"/>
      <p:regular r:id="rId22"/>
    </p:embeddedFont>
    <p:embeddedFont>
      <p:font typeface="Arimo" charset="1" panose="020B0604020202020204"/>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notesMasters/notesMaster1.xml" Type="http://schemas.openxmlformats.org/officeDocument/2006/relationships/notesMaster"/><Relationship Id="rId18" Target="theme/theme2.xml" Type="http://schemas.openxmlformats.org/officeDocument/2006/relationships/theme"/><Relationship Id="rId19" Target="notesSlides/notesSlide1.xml" Type="http://schemas.openxmlformats.org/officeDocument/2006/relationships/note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notesSlides/notesSlide2.xml" Type="http://schemas.openxmlformats.org/officeDocument/2006/relationships/notesSlide"/><Relationship Id="rId24" Target="fonts/font24.fntdata" Type="http://schemas.openxmlformats.org/officeDocument/2006/relationships/font"/><Relationship Id="rId25" Target="notesSlides/notesSlide3.xml" Type="http://schemas.openxmlformats.org/officeDocument/2006/relationships/notesSlide"/><Relationship Id="rId26" Target="notesSlides/notesSlide4.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embeddings/oleObject1.bin" Type="http://schemas.openxmlformats.org/officeDocument/2006/relationships/oleObjec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16.pn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google.com/search?q=https://uptimeinstitute.com/resources/asset/global-data-center-survey-2024" TargetMode="External" Type="http://schemas.openxmlformats.org/officeDocument/2006/relationships/hyperlink"/><Relationship Id="rId2" Target="https://www.blackrock.com/corporate/about-us/investment-stewardship" TargetMode="External" Type="http://schemas.openxmlformats.org/officeDocument/2006/relationships/hyperlink"/><Relationship Id="rId3" Target="https://www.epri.com/research/products/000000003002028905" TargetMode="External" Type="http://schemas.openxmlformats.org/officeDocument/2006/relationships/hyperlink"/><Relationship Id="rId4" Target="https://www.google.com/search?q=https://www.goldmansachs.com/insights/articles/AI-data-centers-and-the-coming-surge-in-power-demand" TargetMode="External" Type="http://schemas.openxmlformats.org/officeDocument/2006/relationships/hyperlink"/><Relationship Id="rId5" Target="https://www.google.com/search?q=https://www.isda.org/2024/02/sustainability-linked-derivatives/" TargetMode="External" Type="http://schemas.openxmlformats.org/officeDocument/2006/relationships/hyperlink"/><Relationship Id="rId6" Target="https://www.google.com/search?q=https://www.jpmorganchase.com/impact/sustainability/carbon-compass" TargetMode="External" Type="http://schemas.openxmlformats.org/officeDocument/2006/relationships/hyperlink"/><Relationship Id="rId7" Target="https://www.google.com/search?q=https://www.jpmorganchase.com/impact/sustainability/sustainable-finance" TargetMode="External" Type="http://schemas.openxmlformats.org/officeDocument/2006/relationships/hyperlink"/><Relationship Id="rId8" Target="https://www.google.com/search?q=https://www.nmrk.com/insights/market-reports" TargetMode="External" Type="http://schemas.openxmlformats.org/officeDocument/2006/relationships/hyperlink"/><Relationship Id="rId9" Target="https://www.sec.gov/files/33-11275-fact-sheet.pdf"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0" y="0"/>
            <a:ext cx="6858000" cy="10287000"/>
            <a:chOff x="0" y="0"/>
            <a:chExt cx="9144000" cy="13716000"/>
          </a:xfrm>
        </p:grpSpPr>
        <p:sp>
          <p:nvSpPr>
            <p:cNvPr name="Freeform 7" id="7" descr="preencoded.png"/>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3"/>
              <a:stretch>
                <a:fillRect l="0" t="0" r="0" b="0"/>
              </a:stretch>
            </a:blipFill>
          </p:spPr>
        </p:sp>
      </p:grpSp>
      <p:sp>
        <p:nvSpPr>
          <p:cNvPr name="TextBox 8" id="8"/>
          <p:cNvSpPr txBox="true"/>
          <p:nvPr/>
        </p:nvSpPr>
        <p:spPr>
          <a:xfrm rot="0">
            <a:off x="7626121" y="2250013"/>
            <a:ext cx="9445523" cy="2652712"/>
          </a:xfrm>
          <a:prstGeom prst="rect">
            <a:avLst/>
          </a:prstGeom>
        </p:spPr>
        <p:txBody>
          <a:bodyPr anchor="t" rtlCol="false" tIns="0" lIns="0" bIns="0" rIns="0">
            <a:spAutoFit/>
          </a:bodyPr>
          <a:lstStyle/>
          <a:p>
            <a:pPr algn="l">
              <a:lnSpc>
                <a:spcPts val="6937"/>
              </a:lnSpc>
            </a:pPr>
            <a:r>
              <a:rPr lang="en-US" sz="5562" b="true">
                <a:solidFill>
                  <a:srgbClr val="333F70"/>
                </a:solidFill>
                <a:latin typeface="Arimo Bold"/>
                <a:ea typeface="Arimo Bold"/>
                <a:cs typeface="Arimo Bold"/>
                <a:sym typeface="Arimo Bold"/>
              </a:rPr>
              <a:t>Capitalizing on the AI Transition: The Efficiency Swap at JP Morgan Chase</a:t>
            </a:r>
          </a:p>
        </p:txBody>
      </p:sp>
      <p:sp>
        <p:nvSpPr>
          <p:cNvPr name="TextBox 9" id="9"/>
          <p:cNvSpPr txBox="true"/>
          <p:nvPr/>
        </p:nvSpPr>
        <p:spPr>
          <a:xfrm rot="0">
            <a:off x="7850238" y="7031679"/>
            <a:ext cx="9445523" cy="862013"/>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P</a:t>
            </a:r>
            <a:r>
              <a:rPr lang="en-US" sz="2187">
                <a:solidFill>
                  <a:srgbClr val="333F70"/>
                </a:solidFill>
                <a:latin typeface="Open Sans"/>
                <a:ea typeface="Open Sans"/>
                <a:cs typeface="Open Sans"/>
                <a:sym typeface="Open Sans"/>
              </a:rPr>
              <a:t>ricing energy efficiency into derivative contracts for the U.S. Data Center market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1028700" y="633691"/>
            <a:ext cx="2291953" cy="369684"/>
            <a:chOff x="0" y="0"/>
            <a:chExt cx="3055938" cy="492912"/>
          </a:xfrm>
        </p:grpSpPr>
        <p:sp>
          <p:nvSpPr>
            <p:cNvPr name="Freeform 7" id="7"/>
            <p:cNvSpPr/>
            <p:nvPr/>
          </p:nvSpPr>
          <p:spPr>
            <a:xfrm flipH="false" flipV="false" rot="0">
              <a:off x="0" y="0"/>
              <a:ext cx="3055874" cy="492887"/>
            </a:xfrm>
            <a:custGeom>
              <a:avLst/>
              <a:gdLst/>
              <a:ahLst/>
              <a:cxnLst/>
              <a:rect r="r" b="b" t="t" l="l"/>
              <a:pathLst>
                <a:path h="492887" w="3055874">
                  <a:moveTo>
                    <a:pt x="0" y="96012"/>
                  </a:moveTo>
                  <a:cubicBezTo>
                    <a:pt x="0" y="43053"/>
                    <a:pt x="43053" y="0"/>
                    <a:pt x="96012" y="0"/>
                  </a:cubicBezTo>
                  <a:lnTo>
                    <a:pt x="2959862" y="0"/>
                  </a:lnTo>
                  <a:cubicBezTo>
                    <a:pt x="3012948" y="0"/>
                    <a:pt x="3055874" y="43053"/>
                    <a:pt x="3055874" y="96012"/>
                  </a:cubicBezTo>
                  <a:lnTo>
                    <a:pt x="3055874" y="396875"/>
                  </a:lnTo>
                  <a:cubicBezTo>
                    <a:pt x="3055874" y="449961"/>
                    <a:pt x="3012821" y="492887"/>
                    <a:pt x="2959862" y="492887"/>
                  </a:cubicBezTo>
                  <a:lnTo>
                    <a:pt x="96012" y="492887"/>
                  </a:lnTo>
                  <a:cubicBezTo>
                    <a:pt x="43053" y="492887"/>
                    <a:pt x="0" y="449961"/>
                    <a:pt x="0" y="396875"/>
                  </a:cubicBezTo>
                  <a:close/>
                </a:path>
              </a:pathLst>
            </a:custGeom>
            <a:solidFill>
              <a:srgbClr val="D6F5EE"/>
            </a:solidFill>
          </p:spPr>
        </p:sp>
      </p:grpSp>
      <p:grpSp>
        <p:nvGrpSpPr>
          <p:cNvPr name="Group 8" id="8"/>
          <p:cNvGrpSpPr/>
          <p:nvPr/>
        </p:nvGrpSpPr>
        <p:grpSpPr>
          <a:xfrm rot="0">
            <a:off x="1028700" y="2439726"/>
            <a:ext cx="9434360" cy="5265687"/>
            <a:chOff x="0" y="0"/>
            <a:chExt cx="12579147" cy="7020916"/>
          </a:xfrm>
        </p:grpSpPr>
        <p:sp>
          <p:nvSpPr>
            <p:cNvPr name="Freeform 9" id="9" descr="preencoded.png"/>
            <p:cNvSpPr/>
            <p:nvPr/>
          </p:nvSpPr>
          <p:spPr>
            <a:xfrm flipH="false" flipV="false" rot="0">
              <a:off x="0" y="0"/>
              <a:ext cx="12579096" cy="7020941"/>
            </a:xfrm>
            <a:custGeom>
              <a:avLst/>
              <a:gdLst/>
              <a:ahLst/>
              <a:cxnLst/>
              <a:rect r="r" b="b" t="t" l="l"/>
              <a:pathLst>
                <a:path h="7020941" w="12579096">
                  <a:moveTo>
                    <a:pt x="0" y="0"/>
                  </a:moveTo>
                  <a:lnTo>
                    <a:pt x="12579096" y="0"/>
                  </a:lnTo>
                  <a:lnTo>
                    <a:pt x="12579096" y="7020941"/>
                  </a:lnTo>
                  <a:lnTo>
                    <a:pt x="0" y="7020941"/>
                  </a:lnTo>
                  <a:lnTo>
                    <a:pt x="0" y="0"/>
                  </a:lnTo>
                  <a:close/>
                </a:path>
              </a:pathLst>
            </a:custGeom>
            <a:blipFill>
              <a:blip r:embed="rId2"/>
              <a:stretch>
                <a:fillRect l="0" t="-39" r="0" b="-39"/>
              </a:stretch>
            </a:blipFill>
          </p:spPr>
        </p:sp>
      </p:grpSp>
      <p:graphicFrame>
        <p:nvGraphicFramePr>
          <p:cNvPr name="Object 10" id="10"/>
          <p:cNvGraphicFramePr/>
          <p:nvPr/>
        </p:nvGraphicFramePr>
        <p:xfrm>
          <a:off x="3948980" y="7772088"/>
          <a:ext cx="5657850" cy="2514600"/>
        </p:xfrm>
        <a:graphic>
          <a:graphicData uri="http://schemas.openxmlformats.org/presentationml/2006/ole">
            <p:oleObj imgW="6781800" imgH="3644900" r:id="rId4" progId="Excel.Sheet.12" name="Worksheet">
              <p:embed/>
              <p:pic>
                <p:nvPicPr>
                  <p:cNvPr name="" id="0"/>
                  <p:cNvPicPr/>
                  <p:nvPr/>
                </p:nvPicPr>
                <p:blipFill>
                  <a:blip r:embed="rId3"/>
                  <a:stretch>
                    <a:fillRect/>
                  </a:stretch>
                </p:blipFill>
                <p:spPr>
                  <a:xfrm>
                    <a:off x="1270000" y="1270000"/>
                    <a:ext cx="1270000" cy="1270000"/>
                  </a:xfrm>
                  <a:prstGeom prst="rect"/>
                </p:spPr>
              </p:pic>
            </p:oleObj>
          </a:graphicData>
        </a:graphic>
      </p:graphicFrame>
      <p:sp>
        <p:nvSpPr>
          <p:cNvPr name="TextBox 11" id="11"/>
          <p:cNvSpPr txBox="true"/>
          <p:nvPr/>
        </p:nvSpPr>
        <p:spPr>
          <a:xfrm rot="0">
            <a:off x="1157287" y="669410"/>
            <a:ext cx="2034778" cy="269672"/>
          </a:xfrm>
          <a:prstGeom prst="rect">
            <a:avLst/>
          </a:prstGeom>
        </p:spPr>
        <p:txBody>
          <a:bodyPr anchor="t" rtlCol="false" tIns="0" lIns="0" bIns="0" rIns="0">
            <a:spAutoFit/>
          </a:bodyPr>
          <a:lstStyle/>
          <a:p>
            <a:pPr algn="l">
              <a:lnSpc>
                <a:spcPts val="1874"/>
              </a:lnSpc>
            </a:pPr>
            <a:r>
              <a:rPr lang="en-US" sz="1312">
                <a:solidFill>
                  <a:srgbClr val="333F70"/>
                </a:solidFill>
                <a:latin typeface="Open Sans"/>
                <a:ea typeface="Open Sans"/>
                <a:cs typeface="Open Sans"/>
                <a:sym typeface="Open Sans"/>
              </a:rPr>
              <a:t>STAKEHOLDER PRESSURE</a:t>
            </a:r>
          </a:p>
        </p:txBody>
      </p:sp>
      <p:sp>
        <p:nvSpPr>
          <p:cNvPr name="TextBox 12" id="12"/>
          <p:cNvSpPr txBox="true"/>
          <p:nvPr/>
        </p:nvSpPr>
        <p:spPr>
          <a:xfrm rot="0">
            <a:off x="1028700" y="1020501"/>
            <a:ext cx="13250256" cy="1352550"/>
          </a:xfrm>
          <a:prstGeom prst="rect">
            <a:avLst/>
          </a:prstGeom>
        </p:spPr>
        <p:txBody>
          <a:bodyPr anchor="t" rtlCol="false" tIns="0" lIns="0" bIns="0" rIns="0">
            <a:spAutoFit/>
          </a:bodyPr>
          <a:lstStyle/>
          <a:p>
            <a:pPr algn="l">
              <a:lnSpc>
                <a:spcPts val="5250"/>
              </a:lnSpc>
            </a:pPr>
            <a:r>
              <a:rPr lang="en-US" sz="4187" b="true">
                <a:solidFill>
                  <a:srgbClr val="333F70"/>
                </a:solidFill>
                <a:latin typeface="Arimo Bold"/>
                <a:ea typeface="Arimo Bold"/>
                <a:cs typeface="Arimo Bold"/>
                <a:sym typeface="Arimo Bold"/>
              </a:rPr>
              <a:t>The Convergence: Institutional Investors, SEC Rules, and Data Center Capital</a:t>
            </a:r>
          </a:p>
        </p:txBody>
      </p:sp>
      <p:sp>
        <p:nvSpPr>
          <p:cNvPr name="TextBox 13" id="13"/>
          <p:cNvSpPr txBox="true"/>
          <p:nvPr/>
        </p:nvSpPr>
        <p:spPr>
          <a:xfrm rot="0">
            <a:off x="10995574" y="2906299"/>
            <a:ext cx="4838700" cy="698602"/>
          </a:xfrm>
          <a:prstGeom prst="rect">
            <a:avLst/>
          </a:prstGeom>
        </p:spPr>
        <p:txBody>
          <a:bodyPr anchor="t" rtlCol="false" tIns="0" lIns="0" bIns="0" rIns="0">
            <a:spAutoFit/>
          </a:bodyPr>
          <a:lstStyle/>
          <a:p>
            <a:pPr algn="l">
              <a:lnSpc>
                <a:spcPts val="2625"/>
              </a:lnSpc>
            </a:pPr>
            <a:r>
              <a:rPr lang="en-US" sz="2062" b="true">
                <a:solidFill>
                  <a:srgbClr val="333F70"/>
                </a:solidFill>
                <a:latin typeface="Arimo Bold"/>
                <a:ea typeface="Arimo Bold"/>
                <a:cs typeface="Arimo Bold"/>
                <a:sym typeface="Arimo Bold"/>
              </a:rPr>
              <a:t>Institutional Investor Demands</a:t>
            </a:r>
          </a:p>
        </p:txBody>
      </p:sp>
      <p:sp>
        <p:nvSpPr>
          <p:cNvPr name="TextBox 14" id="14"/>
          <p:cNvSpPr txBox="true"/>
          <p:nvPr/>
        </p:nvSpPr>
        <p:spPr>
          <a:xfrm rot="0">
            <a:off x="10995574" y="3738403"/>
            <a:ext cx="4838700" cy="1534716"/>
          </a:xfrm>
          <a:prstGeom prst="rect">
            <a:avLst/>
          </a:prstGeom>
        </p:spPr>
        <p:txBody>
          <a:bodyPr anchor="t" rtlCol="false" tIns="0" lIns="0" bIns="0" rIns="0">
            <a:spAutoFit/>
          </a:bodyPr>
          <a:lstStyle/>
          <a:p>
            <a:pPr algn="l">
              <a:lnSpc>
                <a:spcPts val="2312"/>
              </a:lnSpc>
            </a:pPr>
            <a:r>
              <a:rPr lang="en-US" sz="1687">
                <a:solidFill>
                  <a:srgbClr val="333F70"/>
                </a:solidFill>
                <a:latin typeface="Open Sans"/>
                <a:ea typeface="Open Sans"/>
                <a:cs typeface="Open Sans"/>
                <a:sym typeface="Open Sans"/>
              </a:rPr>
              <a:t>U.S. institutional giants like BlackRock and State Street demand "Transition Resilience" from their technology holdings. The SEC's climate disclosure rules have made energy efficiency a mandatory reporting metric.</a:t>
            </a:r>
          </a:p>
        </p:txBody>
      </p:sp>
      <p:sp>
        <p:nvSpPr>
          <p:cNvPr name="TextBox 15" id="15"/>
          <p:cNvSpPr txBox="true"/>
          <p:nvPr/>
        </p:nvSpPr>
        <p:spPr>
          <a:xfrm rot="0">
            <a:off x="10995574" y="5390390"/>
            <a:ext cx="4838700" cy="1835944"/>
          </a:xfrm>
          <a:prstGeom prst="rect">
            <a:avLst/>
          </a:prstGeom>
        </p:spPr>
        <p:txBody>
          <a:bodyPr anchor="t" rtlCol="false" tIns="0" lIns="0" bIns="0" rIns="0">
            <a:spAutoFit/>
          </a:bodyPr>
          <a:lstStyle/>
          <a:p>
            <a:pPr algn="l">
              <a:lnSpc>
                <a:spcPts val="2312"/>
              </a:lnSpc>
            </a:pPr>
            <a:r>
              <a:rPr lang="en-US" sz="1687">
                <a:solidFill>
                  <a:srgbClr val="333F70"/>
                </a:solidFill>
                <a:latin typeface="Open Sans"/>
                <a:ea typeface="Open Sans"/>
                <a:cs typeface="Open Sans"/>
                <a:sym typeface="Open Sans"/>
              </a:rPr>
              <a:t>Middle-market data center developers face a critical challenge: they need massive capital to build AI infrastructure, but must also prove to American investors that their assets won't be stranded by rising energy costs or future carbon taxes. The Efficiency Swap bridges this gap.</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987476" y="3507877"/>
            <a:ext cx="5254971" cy="4384034"/>
            <a:chOff x="0" y="0"/>
            <a:chExt cx="7006628" cy="5845378"/>
          </a:xfrm>
        </p:grpSpPr>
        <p:sp>
          <p:nvSpPr>
            <p:cNvPr name="Freeform 7" id="7"/>
            <p:cNvSpPr/>
            <p:nvPr/>
          </p:nvSpPr>
          <p:spPr>
            <a:xfrm flipH="false" flipV="false" rot="0">
              <a:off x="6350" y="6350"/>
              <a:ext cx="6993890" cy="5832602"/>
            </a:xfrm>
            <a:custGeom>
              <a:avLst/>
              <a:gdLst/>
              <a:ahLst/>
              <a:cxnLst/>
              <a:rect r="r" b="b" t="t" l="l"/>
              <a:pathLst>
                <a:path h="5832602" w="6993890">
                  <a:moveTo>
                    <a:pt x="0" y="158750"/>
                  </a:moveTo>
                  <a:cubicBezTo>
                    <a:pt x="0" y="71120"/>
                    <a:pt x="71120" y="0"/>
                    <a:pt x="158877" y="0"/>
                  </a:cubicBezTo>
                  <a:lnTo>
                    <a:pt x="6835140" y="0"/>
                  </a:lnTo>
                  <a:cubicBezTo>
                    <a:pt x="6922770" y="0"/>
                    <a:pt x="6993890" y="71120"/>
                    <a:pt x="6993890" y="158750"/>
                  </a:cubicBezTo>
                  <a:lnTo>
                    <a:pt x="6993890" y="5673852"/>
                  </a:lnTo>
                  <a:cubicBezTo>
                    <a:pt x="6993890" y="5761482"/>
                    <a:pt x="6922770" y="5832602"/>
                    <a:pt x="6835013" y="5832602"/>
                  </a:cubicBezTo>
                  <a:lnTo>
                    <a:pt x="158877" y="5832602"/>
                  </a:lnTo>
                  <a:cubicBezTo>
                    <a:pt x="71120" y="5832729"/>
                    <a:pt x="0" y="5761609"/>
                    <a:pt x="0" y="5673852"/>
                  </a:cubicBezTo>
                  <a:close/>
                </a:path>
              </a:pathLst>
            </a:custGeom>
            <a:solidFill>
              <a:srgbClr val="D6F5EE"/>
            </a:solidFill>
          </p:spPr>
        </p:sp>
        <p:sp>
          <p:nvSpPr>
            <p:cNvPr name="Freeform 8" id="8"/>
            <p:cNvSpPr/>
            <p:nvPr/>
          </p:nvSpPr>
          <p:spPr>
            <a:xfrm flipH="false" flipV="false" rot="0">
              <a:off x="0" y="0"/>
              <a:ext cx="7006717" cy="5845302"/>
            </a:xfrm>
            <a:custGeom>
              <a:avLst/>
              <a:gdLst/>
              <a:ahLst/>
              <a:cxnLst/>
              <a:rect r="r" b="b" t="t" l="l"/>
              <a:pathLst>
                <a:path h="5845302" w="7006717">
                  <a:moveTo>
                    <a:pt x="0" y="165100"/>
                  </a:moveTo>
                  <a:cubicBezTo>
                    <a:pt x="0" y="73914"/>
                    <a:pt x="73914" y="0"/>
                    <a:pt x="165227" y="0"/>
                  </a:cubicBezTo>
                  <a:lnTo>
                    <a:pt x="6841490" y="0"/>
                  </a:lnTo>
                  <a:lnTo>
                    <a:pt x="6841490" y="6350"/>
                  </a:lnTo>
                  <a:lnTo>
                    <a:pt x="6841490" y="0"/>
                  </a:lnTo>
                  <a:cubicBezTo>
                    <a:pt x="6932676" y="0"/>
                    <a:pt x="7006717" y="73914"/>
                    <a:pt x="7006717" y="165100"/>
                  </a:cubicBezTo>
                  <a:lnTo>
                    <a:pt x="7000367" y="165100"/>
                  </a:lnTo>
                  <a:lnTo>
                    <a:pt x="7006717" y="165100"/>
                  </a:lnTo>
                  <a:lnTo>
                    <a:pt x="7006717" y="5680202"/>
                  </a:lnTo>
                  <a:lnTo>
                    <a:pt x="7000367" y="5680202"/>
                  </a:lnTo>
                  <a:lnTo>
                    <a:pt x="7006717" y="5680202"/>
                  </a:lnTo>
                  <a:cubicBezTo>
                    <a:pt x="7006717" y="5771388"/>
                    <a:pt x="6932803" y="5845302"/>
                    <a:pt x="6841490" y="5845302"/>
                  </a:cubicBezTo>
                  <a:lnTo>
                    <a:pt x="6841490" y="5838952"/>
                  </a:lnTo>
                  <a:lnTo>
                    <a:pt x="6841490" y="5845302"/>
                  </a:lnTo>
                  <a:lnTo>
                    <a:pt x="165227" y="5845302"/>
                  </a:lnTo>
                  <a:lnTo>
                    <a:pt x="165227" y="5838952"/>
                  </a:lnTo>
                  <a:lnTo>
                    <a:pt x="165227" y="5845302"/>
                  </a:lnTo>
                  <a:cubicBezTo>
                    <a:pt x="74041" y="5845302"/>
                    <a:pt x="0" y="5771388"/>
                    <a:pt x="0" y="5680202"/>
                  </a:cubicBezTo>
                  <a:lnTo>
                    <a:pt x="0" y="165100"/>
                  </a:lnTo>
                  <a:lnTo>
                    <a:pt x="6350" y="165100"/>
                  </a:lnTo>
                  <a:lnTo>
                    <a:pt x="0" y="165100"/>
                  </a:lnTo>
                  <a:moveTo>
                    <a:pt x="12700" y="165100"/>
                  </a:moveTo>
                  <a:lnTo>
                    <a:pt x="12700" y="5680202"/>
                  </a:lnTo>
                  <a:lnTo>
                    <a:pt x="6350" y="5680202"/>
                  </a:lnTo>
                  <a:lnTo>
                    <a:pt x="12700" y="5680202"/>
                  </a:lnTo>
                  <a:cubicBezTo>
                    <a:pt x="12700" y="5764403"/>
                    <a:pt x="80899" y="5832602"/>
                    <a:pt x="165227" y="5832602"/>
                  </a:cubicBezTo>
                  <a:lnTo>
                    <a:pt x="6841490" y="5832602"/>
                  </a:lnTo>
                  <a:cubicBezTo>
                    <a:pt x="6925691" y="5832602"/>
                    <a:pt x="6994017" y="5764403"/>
                    <a:pt x="6994017" y="5680202"/>
                  </a:cubicBezTo>
                  <a:lnTo>
                    <a:pt x="6994017" y="165100"/>
                  </a:lnTo>
                  <a:cubicBezTo>
                    <a:pt x="6994017" y="80899"/>
                    <a:pt x="6925818" y="12700"/>
                    <a:pt x="6841490" y="12700"/>
                  </a:cubicBezTo>
                  <a:lnTo>
                    <a:pt x="165227" y="12700"/>
                  </a:lnTo>
                  <a:lnTo>
                    <a:pt x="165227" y="6350"/>
                  </a:lnTo>
                  <a:lnTo>
                    <a:pt x="165227" y="12700"/>
                  </a:lnTo>
                  <a:cubicBezTo>
                    <a:pt x="80899" y="12700"/>
                    <a:pt x="12700" y="80899"/>
                    <a:pt x="12700" y="165100"/>
                  </a:cubicBezTo>
                  <a:close/>
                </a:path>
              </a:pathLst>
            </a:custGeom>
            <a:solidFill>
              <a:srgbClr val="BCDBD4"/>
            </a:solidFill>
          </p:spPr>
        </p:sp>
      </p:grpSp>
      <p:grpSp>
        <p:nvGrpSpPr>
          <p:cNvPr name="Group 9" id="9"/>
          <p:cNvGrpSpPr/>
          <p:nvPr/>
        </p:nvGrpSpPr>
        <p:grpSpPr>
          <a:xfrm rot="0">
            <a:off x="6516443" y="3507877"/>
            <a:ext cx="5254971" cy="4384034"/>
            <a:chOff x="0" y="0"/>
            <a:chExt cx="7006628" cy="5845378"/>
          </a:xfrm>
        </p:grpSpPr>
        <p:sp>
          <p:nvSpPr>
            <p:cNvPr name="Freeform 10" id="10"/>
            <p:cNvSpPr/>
            <p:nvPr/>
          </p:nvSpPr>
          <p:spPr>
            <a:xfrm flipH="false" flipV="false" rot="0">
              <a:off x="6350" y="6350"/>
              <a:ext cx="6993890" cy="5832602"/>
            </a:xfrm>
            <a:custGeom>
              <a:avLst/>
              <a:gdLst/>
              <a:ahLst/>
              <a:cxnLst/>
              <a:rect r="r" b="b" t="t" l="l"/>
              <a:pathLst>
                <a:path h="5832602" w="6993890">
                  <a:moveTo>
                    <a:pt x="0" y="158750"/>
                  </a:moveTo>
                  <a:cubicBezTo>
                    <a:pt x="0" y="71120"/>
                    <a:pt x="71120" y="0"/>
                    <a:pt x="158877" y="0"/>
                  </a:cubicBezTo>
                  <a:lnTo>
                    <a:pt x="6835140" y="0"/>
                  </a:lnTo>
                  <a:cubicBezTo>
                    <a:pt x="6922770" y="0"/>
                    <a:pt x="6993890" y="71120"/>
                    <a:pt x="6993890" y="158750"/>
                  </a:cubicBezTo>
                  <a:lnTo>
                    <a:pt x="6993890" y="5673852"/>
                  </a:lnTo>
                  <a:cubicBezTo>
                    <a:pt x="6993890" y="5761482"/>
                    <a:pt x="6922770" y="5832602"/>
                    <a:pt x="6835013" y="5832602"/>
                  </a:cubicBezTo>
                  <a:lnTo>
                    <a:pt x="158877" y="5832602"/>
                  </a:lnTo>
                  <a:cubicBezTo>
                    <a:pt x="71120" y="5832729"/>
                    <a:pt x="0" y="5761609"/>
                    <a:pt x="0" y="5673852"/>
                  </a:cubicBezTo>
                  <a:close/>
                </a:path>
              </a:pathLst>
            </a:custGeom>
            <a:solidFill>
              <a:srgbClr val="D6F5EE"/>
            </a:solidFill>
          </p:spPr>
        </p:sp>
        <p:sp>
          <p:nvSpPr>
            <p:cNvPr name="Freeform 11" id="11"/>
            <p:cNvSpPr/>
            <p:nvPr/>
          </p:nvSpPr>
          <p:spPr>
            <a:xfrm flipH="false" flipV="false" rot="0">
              <a:off x="0" y="0"/>
              <a:ext cx="7006717" cy="5845302"/>
            </a:xfrm>
            <a:custGeom>
              <a:avLst/>
              <a:gdLst/>
              <a:ahLst/>
              <a:cxnLst/>
              <a:rect r="r" b="b" t="t" l="l"/>
              <a:pathLst>
                <a:path h="5845302" w="7006717">
                  <a:moveTo>
                    <a:pt x="0" y="165100"/>
                  </a:moveTo>
                  <a:cubicBezTo>
                    <a:pt x="0" y="73914"/>
                    <a:pt x="73914" y="0"/>
                    <a:pt x="165227" y="0"/>
                  </a:cubicBezTo>
                  <a:lnTo>
                    <a:pt x="6841490" y="0"/>
                  </a:lnTo>
                  <a:lnTo>
                    <a:pt x="6841490" y="6350"/>
                  </a:lnTo>
                  <a:lnTo>
                    <a:pt x="6841490" y="0"/>
                  </a:lnTo>
                  <a:cubicBezTo>
                    <a:pt x="6932676" y="0"/>
                    <a:pt x="7006717" y="73914"/>
                    <a:pt x="7006717" y="165100"/>
                  </a:cubicBezTo>
                  <a:lnTo>
                    <a:pt x="7000367" y="165100"/>
                  </a:lnTo>
                  <a:lnTo>
                    <a:pt x="7006717" y="165100"/>
                  </a:lnTo>
                  <a:lnTo>
                    <a:pt x="7006717" y="5680202"/>
                  </a:lnTo>
                  <a:lnTo>
                    <a:pt x="7000367" y="5680202"/>
                  </a:lnTo>
                  <a:lnTo>
                    <a:pt x="7006717" y="5680202"/>
                  </a:lnTo>
                  <a:cubicBezTo>
                    <a:pt x="7006717" y="5771388"/>
                    <a:pt x="6932803" y="5845302"/>
                    <a:pt x="6841490" y="5845302"/>
                  </a:cubicBezTo>
                  <a:lnTo>
                    <a:pt x="6841490" y="5838952"/>
                  </a:lnTo>
                  <a:lnTo>
                    <a:pt x="6841490" y="5845302"/>
                  </a:lnTo>
                  <a:lnTo>
                    <a:pt x="165227" y="5845302"/>
                  </a:lnTo>
                  <a:lnTo>
                    <a:pt x="165227" y="5838952"/>
                  </a:lnTo>
                  <a:lnTo>
                    <a:pt x="165227" y="5845302"/>
                  </a:lnTo>
                  <a:cubicBezTo>
                    <a:pt x="74041" y="5845302"/>
                    <a:pt x="0" y="5771388"/>
                    <a:pt x="0" y="5680202"/>
                  </a:cubicBezTo>
                  <a:lnTo>
                    <a:pt x="0" y="165100"/>
                  </a:lnTo>
                  <a:lnTo>
                    <a:pt x="6350" y="165100"/>
                  </a:lnTo>
                  <a:lnTo>
                    <a:pt x="0" y="165100"/>
                  </a:lnTo>
                  <a:moveTo>
                    <a:pt x="12700" y="165100"/>
                  </a:moveTo>
                  <a:lnTo>
                    <a:pt x="12700" y="5680202"/>
                  </a:lnTo>
                  <a:lnTo>
                    <a:pt x="6350" y="5680202"/>
                  </a:lnTo>
                  <a:lnTo>
                    <a:pt x="12700" y="5680202"/>
                  </a:lnTo>
                  <a:cubicBezTo>
                    <a:pt x="12700" y="5764403"/>
                    <a:pt x="80899" y="5832602"/>
                    <a:pt x="165227" y="5832602"/>
                  </a:cubicBezTo>
                  <a:lnTo>
                    <a:pt x="6841490" y="5832602"/>
                  </a:lnTo>
                  <a:cubicBezTo>
                    <a:pt x="6925691" y="5832602"/>
                    <a:pt x="6994017" y="5764403"/>
                    <a:pt x="6994017" y="5680202"/>
                  </a:cubicBezTo>
                  <a:lnTo>
                    <a:pt x="6994017" y="165100"/>
                  </a:lnTo>
                  <a:cubicBezTo>
                    <a:pt x="6994017" y="80899"/>
                    <a:pt x="6925818" y="12700"/>
                    <a:pt x="6841490" y="12700"/>
                  </a:cubicBezTo>
                  <a:lnTo>
                    <a:pt x="165227" y="12700"/>
                  </a:lnTo>
                  <a:lnTo>
                    <a:pt x="165227" y="6350"/>
                  </a:lnTo>
                  <a:lnTo>
                    <a:pt x="165227" y="12700"/>
                  </a:lnTo>
                  <a:cubicBezTo>
                    <a:pt x="80899" y="12700"/>
                    <a:pt x="12700" y="80899"/>
                    <a:pt x="12700" y="165100"/>
                  </a:cubicBezTo>
                  <a:close/>
                </a:path>
              </a:pathLst>
            </a:custGeom>
            <a:solidFill>
              <a:srgbClr val="BCDBD4"/>
            </a:solidFill>
          </p:spPr>
        </p:sp>
      </p:grpSp>
      <p:grpSp>
        <p:nvGrpSpPr>
          <p:cNvPr name="Group 12" id="12"/>
          <p:cNvGrpSpPr/>
          <p:nvPr/>
        </p:nvGrpSpPr>
        <p:grpSpPr>
          <a:xfrm rot="0">
            <a:off x="12045401" y="3507877"/>
            <a:ext cx="5254971" cy="4384034"/>
            <a:chOff x="0" y="0"/>
            <a:chExt cx="7006628" cy="5845378"/>
          </a:xfrm>
        </p:grpSpPr>
        <p:sp>
          <p:nvSpPr>
            <p:cNvPr name="Freeform 13" id="13"/>
            <p:cNvSpPr/>
            <p:nvPr/>
          </p:nvSpPr>
          <p:spPr>
            <a:xfrm flipH="false" flipV="false" rot="0">
              <a:off x="6350" y="6350"/>
              <a:ext cx="6993890" cy="5832602"/>
            </a:xfrm>
            <a:custGeom>
              <a:avLst/>
              <a:gdLst/>
              <a:ahLst/>
              <a:cxnLst/>
              <a:rect r="r" b="b" t="t" l="l"/>
              <a:pathLst>
                <a:path h="5832602" w="6993890">
                  <a:moveTo>
                    <a:pt x="0" y="158750"/>
                  </a:moveTo>
                  <a:cubicBezTo>
                    <a:pt x="0" y="71120"/>
                    <a:pt x="71120" y="0"/>
                    <a:pt x="158877" y="0"/>
                  </a:cubicBezTo>
                  <a:lnTo>
                    <a:pt x="6835140" y="0"/>
                  </a:lnTo>
                  <a:cubicBezTo>
                    <a:pt x="6922770" y="0"/>
                    <a:pt x="6993890" y="71120"/>
                    <a:pt x="6993890" y="158750"/>
                  </a:cubicBezTo>
                  <a:lnTo>
                    <a:pt x="6993890" y="5673852"/>
                  </a:lnTo>
                  <a:cubicBezTo>
                    <a:pt x="6993890" y="5761482"/>
                    <a:pt x="6922770" y="5832602"/>
                    <a:pt x="6835013" y="5832602"/>
                  </a:cubicBezTo>
                  <a:lnTo>
                    <a:pt x="158877" y="5832602"/>
                  </a:lnTo>
                  <a:cubicBezTo>
                    <a:pt x="71120" y="5832729"/>
                    <a:pt x="0" y="5761609"/>
                    <a:pt x="0" y="5673852"/>
                  </a:cubicBezTo>
                  <a:close/>
                </a:path>
              </a:pathLst>
            </a:custGeom>
            <a:solidFill>
              <a:srgbClr val="D6F5EE"/>
            </a:solidFill>
          </p:spPr>
        </p:sp>
        <p:sp>
          <p:nvSpPr>
            <p:cNvPr name="Freeform 14" id="14"/>
            <p:cNvSpPr/>
            <p:nvPr/>
          </p:nvSpPr>
          <p:spPr>
            <a:xfrm flipH="false" flipV="false" rot="0">
              <a:off x="0" y="0"/>
              <a:ext cx="7006717" cy="5845302"/>
            </a:xfrm>
            <a:custGeom>
              <a:avLst/>
              <a:gdLst/>
              <a:ahLst/>
              <a:cxnLst/>
              <a:rect r="r" b="b" t="t" l="l"/>
              <a:pathLst>
                <a:path h="5845302" w="7006717">
                  <a:moveTo>
                    <a:pt x="0" y="165100"/>
                  </a:moveTo>
                  <a:cubicBezTo>
                    <a:pt x="0" y="73914"/>
                    <a:pt x="73914" y="0"/>
                    <a:pt x="165227" y="0"/>
                  </a:cubicBezTo>
                  <a:lnTo>
                    <a:pt x="6841490" y="0"/>
                  </a:lnTo>
                  <a:lnTo>
                    <a:pt x="6841490" y="6350"/>
                  </a:lnTo>
                  <a:lnTo>
                    <a:pt x="6841490" y="0"/>
                  </a:lnTo>
                  <a:cubicBezTo>
                    <a:pt x="6932676" y="0"/>
                    <a:pt x="7006717" y="73914"/>
                    <a:pt x="7006717" y="165100"/>
                  </a:cubicBezTo>
                  <a:lnTo>
                    <a:pt x="7000367" y="165100"/>
                  </a:lnTo>
                  <a:lnTo>
                    <a:pt x="7006717" y="165100"/>
                  </a:lnTo>
                  <a:lnTo>
                    <a:pt x="7006717" y="5680202"/>
                  </a:lnTo>
                  <a:lnTo>
                    <a:pt x="7000367" y="5680202"/>
                  </a:lnTo>
                  <a:lnTo>
                    <a:pt x="7006717" y="5680202"/>
                  </a:lnTo>
                  <a:cubicBezTo>
                    <a:pt x="7006717" y="5771388"/>
                    <a:pt x="6932803" y="5845302"/>
                    <a:pt x="6841490" y="5845302"/>
                  </a:cubicBezTo>
                  <a:lnTo>
                    <a:pt x="6841490" y="5838952"/>
                  </a:lnTo>
                  <a:lnTo>
                    <a:pt x="6841490" y="5845302"/>
                  </a:lnTo>
                  <a:lnTo>
                    <a:pt x="165227" y="5845302"/>
                  </a:lnTo>
                  <a:lnTo>
                    <a:pt x="165227" y="5838952"/>
                  </a:lnTo>
                  <a:lnTo>
                    <a:pt x="165227" y="5845302"/>
                  </a:lnTo>
                  <a:cubicBezTo>
                    <a:pt x="74041" y="5845302"/>
                    <a:pt x="0" y="5771388"/>
                    <a:pt x="0" y="5680202"/>
                  </a:cubicBezTo>
                  <a:lnTo>
                    <a:pt x="0" y="165100"/>
                  </a:lnTo>
                  <a:lnTo>
                    <a:pt x="6350" y="165100"/>
                  </a:lnTo>
                  <a:lnTo>
                    <a:pt x="0" y="165100"/>
                  </a:lnTo>
                  <a:moveTo>
                    <a:pt x="12700" y="165100"/>
                  </a:moveTo>
                  <a:lnTo>
                    <a:pt x="12700" y="5680202"/>
                  </a:lnTo>
                  <a:lnTo>
                    <a:pt x="6350" y="5680202"/>
                  </a:lnTo>
                  <a:lnTo>
                    <a:pt x="12700" y="5680202"/>
                  </a:lnTo>
                  <a:cubicBezTo>
                    <a:pt x="12700" y="5764403"/>
                    <a:pt x="80899" y="5832602"/>
                    <a:pt x="165227" y="5832602"/>
                  </a:cubicBezTo>
                  <a:lnTo>
                    <a:pt x="6841490" y="5832602"/>
                  </a:lnTo>
                  <a:cubicBezTo>
                    <a:pt x="6925691" y="5832602"/>
                    <a:pt x="6994017" y="5764403"/>
                    <a:pt x="6994017" y="5680202"/>
                  </a:cubicBezTo>
                  <a:lnTo>
                    <a:pt x="6994017" y="165100"/>
                  </a:lnTo>
                  <a:cubicBezTo>
                    <a:pt x="6994017" y="80899"/>
                    <a:pt x="6925818" y="12700"/>
                    <a:pt x="6841490" y="12700"/>
                  </a:cubicBezTo>
                  <a:lnTo>
                    <a:pt x="165227" y="12700"/>
                  </a:lnTo>
                  <a:lnTo>
                    <a:pt x="165227" y="6350"/>
                  </a:lnTo>
                  <a:lnTo>
                    <a:pt x="165227" y="12700"/>
                  </a:lnTo>
                  <a:cubicBezTo>
                    <a:pt x="80899" y="12700"/>
                    <a:pt x="12700" y="80899"/>
                    <a:pt x="12700" y="165100"/>
                  </a:cubicBezTo>
                  <a:close/>
                </a:path>
              </a:pathLst>
            </a:custGeom>
            <a:solidFill>
              <a:srgbClr val="BCDBD4"/>
            </a:solidFill>
          </p:spPr>
        </p:sp>
      </p:grpSp>
      <p:sp>
        <p:nvSpPr>
          <p:cNvPr name="TextBox 15" id="15"/>
          <p:cNvSpPr txBox="true"/>
          <p:nvPr/>
        </p:nvSpPr>
        <p:spPr>
          <a:xfrm rot="0">
            <a:off x="992238" y="1116511"/>
            <a:ext cx="16303523" cy="1776480"/>
          </a:xfrm>
          <a:prstGeom prst="rect">
            <a:avLst/>
          </a:prstGeom>
        </p:spPr>
        <p:txBody>
          <a:bodyPr anchor="t" rtlCol="false" tIns="0" lIns="0" bIns="0" rIns="0">
            <a:spAutoFit/>
          </a:bodyPr>
          <a:lstStyle/>
          <a:p>
            <a:pPr algn="l">
              <a:lnSpc>
                <a:spcPts val="6936"/>
              </a:lnSpc>
            </a:pPr>
            <a:r>
              <a:rPr lang="en-US" sz="5562" b="true">
                <a:solidFill>
                  <a:srgbClr val="333F70"/>
                </a:solidFill>
                <a:latin typeface="Arimo Bold"/>
                <a:ea typeface="Arimo Bold"/>
                <a:cs typeface="Arimo Bold"/>
                <a:sym typeface="Arimo Bold"/>
              </a:rPr>
              <a:t>The Efficiency Swap: </a:t>
            </a:r>
          </a:p>
          <a:p>
            <a:pPr algn="l">
              <a:lnSpc>
                <a:spcPts val="6937"/>
              </a:lnSpc>
            </a:pPr>
            <a:r>
              <a:rPr lang="en-US" sz="5562" b="true">
                <a:solidFill>
                  <a:srgbClr val="333F70"/>
                </a:solidFill>
                <a:latin typeface="Arimo Bold"/>
                <a:ea typeface="Arimo Bold"/>
                <a:cs typeface="Arimo Bold"/>
                <a:sym typeface="Arimo Bold"/>
              </a:rPr>
              <a:t>Product Architecture</a:t>
            </a:r>
          </a:p>
        </p:txBody>
      </p:sp>
      <p:sp>
        <p:nvSpPr>
          <p:cNvPr name="TextBox 16" id="16"/>
          <p:cNvSpPr txBox="true"/>
          <p:nvPr/>
        </p:nvSpPr>
        <p:spPr>
          <a:xfrm rot="0">
            <a:off x="1285284" y="3767585"/>
            <a:ext cx="3544043" cy="481012"/>
          </a:xfrm>
          <a:prstGeom prst="rect">
            <a:avLst/>
          </a:prstGeom>
        </p:spPr>
        <p:txBody>
          <a:bodyPr anchor="t" rtlCol="false" tIns="0" lIns="0" bIns="0" rIns="0">
            <a:spAutoFit/>
          </a:bodyPr>
          <a:lstStyle/>
          <a:p>
            <a:pPr algn="l">
              <a:lnSpc>
                <a:spcPts val="3437"/>
              </a:lnSpc>
            </a:pPr>
            <a:r>
              <a:rPr lang="en-US" sz="2750" b="true">
                <a:solidFill>
                  <a:srgbClr val="333F70"/>
                </a:solidFill>
                <a:latin typeface="Arimo Bold"/>
                <a:ea typeface="Arimo Bold"/>
                <a:cs typeface="Arimo Bold"/>
                <a:sym typeface="Arimo Bold"/>
              </a:rPr>
              <a:t>Structure</a:t>
            </a:r>
          </a:p>
        </p:txBody>
      </p:sp>
      <p:sp>
        <p:nvSpPr>
          <p:cNvPr name="TextBox 17" id="17"/>
          <p:cNvSpPr txBox="true"/>
          <p:nvPr/>
        </p:nvSpPr>
        <p:spPr>
          <a:xfrm rot="0">
            <a:off x="1285284" y="4332980"/>
            <a:ext cx="4659363" cy="3261122"/>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Sustainability-Linked Interest Rate Swap with an Environmental Overlay. A 'Step-Up/Step-Down' pricing mechanism tied to Power Usage Effectiveness (PUE)—the critical KPI for data center efficiency.</a:t>
            </a:r>
          </a:p>
        </p:txBody>
      </p:sp>
      <p:sp>
        <p:nvSpPr>
          <p:cNvPr name="TextBox 18" id="18"/>
          <p:cNvSpPr txBox="true"/>
          <p:nvPr/>
        </p:nvSpPr>
        <p:spPr>
          <a:xfrm rot="0">
            <a:off x="6814242" y="3767585"/>
            <a:ext cx="4604442" cy="481012"/>
          </a:xfrm>
          <a:prstGeom prst="rect">
            <a:avLst/>
          </a:prstGeom>
        </p:spPr>
        <p:txBody>
          <a:bodyPr anchor="t" rtlCol="false" tIns="0" lIns="0" bIns="0" rIns="0">
            <a:spAutoFit/>
          </a:bodyPr>
          <a:lstStyle/>
          <a:p>
            <a:pPr algn="l">
              <a:lnSpc>
                <a:spcPts val="3437"/>
              </a:lnSpc>
            </a:pPr>
            <a:r>
              <a:rPr lang="en-US" sz="2750" b="true">
                <a:solidFill>
                  <a:srgbClr val="333F70"/>
                </a:solidFill>
                <a:latin typeface="Arimo Bold"/>
                <a:ea typeface="Arimo Bold"/>
                <a:cs typeface="Arimo Bold"/>
                <a:sym typeface="Arimo Bold"/>
              </a:rPr>
              <a:t>Step-Down Incentive</a:t>
            </a:r>
          </a:p>
        </p:txBody>
      </p:sp>
      <p:sp>
        <p:nvSpPr>
          <p:cNvPr name="TextBox 19" id="19"/>
          <p:cNvSpPr txBox="true"/>
          <p:nvPr/>
        </p:nvSpPr>
        <p:spPr>
          <a:xfrm rot="0">
            <a:off x="6814242" y="4332980"/>
            <a:ext cx="4659363" cy="2807494"/>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Developers achieving PUE of 1.2 or lower receive a 10 basis point reduction in the interest rate spread, rewarding operational efficiency with lower cost of capital.</a:t>
            </a:r>
          </a:p>
        </p:txBody>
      </p:sp>
      <p:sp>
        <p:nvSpPr>
          <p:cNvPr name="TextBox 20" id="20"/>
          <p:cNvSpPr txBox="true"/>
          <p:nvPr/>
        </p:nvSpPr>
        <p:spPr>
          <a:xfrm rot="0">
            <a:off x="12343209" y="3767585"/>
            <a:ext cx="3579019" cy="481012"/>
          </a:xfrm>
          <a:prstGeom prst="rect">
            <a:avLst/>
          </a:prstGeom>
        </p:spPr>
        <p:txBody>
          <a:bodyPr anchor="t" rtlCol="false" tIns="0" lIns="0" bIns="0" rIns="0">
            <a:spAutoFit/>
          </a:bodyPr>
          <a:lstStyle/>
          <a:p>
            <a:pPr algn="l">
              <a:lnSpc>
                <a:spcPts val="3437"/>
              </a:lnSpc>
            </a:pPr>
            <a:r>
              <a:rPr lang="en-US" sz="2750" b="true">
                <a:solidFill>
                  <a:srgbClr val="333F70"/>
                </a:solidFill>
                <a:latin typeface="Arimo Bold"/>
                <a:ea typeface="Arimo Bold"/>
                <a:cs typeface="Arimo Bold"/>
                <a:sym typeface="Arimo Bold"/>
              </a:rPr>
              <a:t>Step-Up Penalty</a:t>
            </a:r>
          </a:p>
        </p:txBody>
      </p:sp>
      <p:sp>
        <p:nvSpPr>
          <p:cNvPr name="TextBox 21" id="21"/>
          <p:cNvSpPr txBox="true"/>
          <p:nvPr/>
        </p:nvSpPr>
        <p:spPr>
          <a:xfrm rot="0">
            <a:off x="12343209" y="4332980"/>
            <a:ext cx="4659363" cy="1900237"/>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Failure to meet PUE targets triggers a step-up penalty, creating financial consequences for missed efficiency commitments.</a:t>
            </a:r>
          </a:p>
        </p:txBody>
      </p:sp>
      <p:sp>
        <p:nvSpPr>
          <p:cNvPr name="TextBox 22" id="22"/>
          <p:cNvSpPr txBox="true"/>
          <p:nvPr/>
        </p:nvSpPr>
        <p:spPr>
          <a:xfrm rot="0">
            <a:off x="992238" y="8120358"/>
            <a:ext cx="16303523" cy="992981"/>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The Efficiency Swap transforms abstract sustainability goals into concrete financial obligations, aligning data center performance with shareholder value creation.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9376843" y="2797035"/>
            <a:ext cx="5254971" cy="6461265"/>
            <a:chOff x="0" y="0"/>
            <a:chExt cx="7006628" cy="8615020"/>
          </a:xfrm>
        </p:grpSpPr>
        <p:grpSp>
          <p:nvGrpSpPr>
            <p:cNvPr name="Group 7" id="7"/>
            <p:cNvGrpSpPr/>
            <p:nvPr/>
          </p:nvGrpSpPr>
          <p:grpSpPr>
            <a:xfrm rot="0">
              <a:off x="0" y="0"/>
              <a:ext cx="7006628" cy="1993900"/>
              <a:chOff x="0" y="0"/>
              <a:chExt cx="7006628" cy="1993900"/>
            </a:xfrm>
          </p:grpSpPr>
          <p:sp>
            <p:nvSpPr>
              <p:cNvPr name="Freeform 8" id="8"/>
              <p:cNvSpPr/>
              <p:nvPr/>
            </p:nvSpPr>
            <p:spPr>
              <a:xfrm flipH="false" flipV="false" rot="0">
                <a:off x="6350" y="2166"/>
                <a:ext cx="6993890" cy="1989542"/>
              </a:xfrm>
              <a:custGeom>
                <a:avLst/>
                <a:gdLst/>
                <a:ahLst/>
                <a:cxnLst/>
                <a:rect r="r" b="b" t="t" l="l"/>
                <a:pathLst>
                  <a:path h="1989542" w="6993890">
                    <a:moveTo>
                      <a:pt x="0" y="54151"/>
                    </a:moveTo>
                    <a:cubicBezTo>
                      <a:pt x="0" y="24260"/>
                      <a:pt x="71120" y="0"/>
                      <a:pt x="158877" y="0"/>
                    </a:cubicBezTo>
                    <a:lnTo>
                      <a:pt x="6835140" y="0"/>
                    </a:lnTo>
                    <a:cubicBezTo>
                      <a:pt x="6922770" y="0"/>
                      <a:pt x="6993890" y="24260"/>
                      <a:pt x="6993890" y="54151"/>
                    </a:cubicBezTo>
                    <a:lnTo>
                      <a:pt x="6993890" y="1935391"/>
                    </a:lnTo>
                    <a:cubicBezTo>
                      <a:pt x="6993890" y="1965283"/>
                      <a:pt x="6922770" y="1989542"/>
                      <a:pt x="6835013" y="1989542"/>
                    </a:cubicBezTo>
                    <a:lnTo>
                      <a:pt x="158877" y="1989542"/>
                    </a:lnTo>
                    <a:cubicBezTo>
                      <a:pt x="71120" y="1989585"/>
                      <a:pt x="0" y="1965326"/>
                      <a:pt x="0" y="1935391"/>
                    </a:cubicBezTo>
                    <a:close/>
                  </a:path>
                </a:pathLst>
              </a:custGeom>
              <a:solidFill>
                <a:srgbClr val="D6F5EE"/>
              </a:solidFill>
            </p:spPr>
          </p:sp>
          <p:sp>
            <p:nvSpPr>
              <p:cNvPr name="Freeform 9" id="9"/>
              <p:cNvSpPr/>
              <p:nvPr/>
            </p:nvSpPr>
            <p:spPr>
              <a:xfrm flipH="false" flipV="false" rot="0">
                <a:off x="0" y="0"/>
                <a:ext cx="7006717" cy="1993874"/>
              </a:xfrm>
              <a:custGeom>
                <a:avLst/>
                <a:gdLst/>
                <a:ahLst/>
                <a:cxnLst/>
                <a:rect r="r" b="b" t="t" l="l"/>
                <a:pathLst>
                  <a:path h="1993874" w="7006717">
                    <a:moveTo>
                      <a:pt x="0" y="56317"/>
                    </a:moveTo>
                    <a:cubicBezTo>
                      <a:pt x="0" y="25213"/>
                      <a:pt x="73914" y="0"/>
                      <a:pt x="165227" y="0"/>
                    </a:cubicBezTo>
                    <a:lnTo>
                      <a:pt x="6841490" y="0"/>
                    </a:lnTo>
                    <a:lnTo>
                      <a:pt x="6841490" y="2166"/>
                    </a:lnTo>
                    <a:lnTo>
                      <a:pt x="6841490" y="0"/>
                    </a:lnTo>
                    <a:cubicBezTo>
                      <a:pt x="6932676" y="0"/>
                      <a:pt x="7006717" y="25213"/>
                      <a:pt x="7006717" y="56317"/>
                    </a:cubicBezTo>
                    <a:lnTo>
                      <a:pt x="7000367" y="56317"/>
                    </a:lnTo>
                    <a:lnTo>
                      <a:pt x="7006717" y="56317"/>
                    </a:lnTo>
                    <a:lnTo>
                      <a:pt x="7006717" y="1937557"/>
                    </a:lnTo>
                    <a:lnTo>
                      <a:pt x="7000367" y="1937557"/>
                    </a:lnTo>
                    <a:lnTo>
                      <a:pt x="7006717" y="1937557"/>
                    </a:lnTo>
                    <a:cubicBezTo>
                      <a:pt x="7006717" y="1968661"/>
                      <a:pt x="6932803" y="1993874"/>
                      <a:pt x="6841490" y="1993874"/>
                    </a:cubicBezTo>
                    <a:lnTo>
                      <a:pt x="6841490" y="1991708"/>
                    </a:lnTo>
                    <a:lnTo>
                      <a:pt x="6841490" y="1993874"/>
                    </a:lnTo>
                    <a:lnTo>
                      <a:pt x="165227" y="1993874"/>
                    </a:lnTo>
                    <a:lnTo>
                      <a:pt x="165227" y="1991708"/>
                    </a:lnTo>
                    <a:lnTo>
                      <a:pt x="165227" y="1993874"/>
                    </a:lnTo>
                    <a:cubicBezTo>
                      <a:pt x="74041" y="1993874"/>
                      <a:pt x="0" y="1968661"/>
                      <a:pt x="0" y="1937557"/>
                    </a:cubicBezTo>
                    <a:lnTo>
                      <a:pt x="0" y="56317"/>
                    </a:lnTo>
                    <a:lnTo>
                      <a:pt x="6350" y="56317"/>
                    </a:lnTo>
                    <a:lnTo>
                      <a:pt x="0" y="56317"/>
                    </a:lnTo>
                    <a:moveTo>
                      <a:pt x="12700" y="56317"/>
                    </a:moveTo>
                    <a:lnTo>
                      <a:pt x="12700" y="1937557"/>
                    </a:lnTo>
                    <a:lnTo>
                      <a:pt x="6350" y="1937557"/>
                    </a:lnTo>
                    <a:lnTo>
                      <a:pt x="12700" y="1937557"/>
                    </a:lnTo>
                    <a:cubicBezTo>
                      <a:pt x="12700" y="1966279"/>
                      <a:pt x="80899" y="1989542"/>
                      <a:pt x="165227" y="1989542"/>
                    </a:cubicBezTo>
                    <a:lnTo>
                      <a:pt x="6841490" y="1989542"/>
                    </a:lnTo>
                    <a:cubicBezTo>
                      <a:pt x="6925691" y="1989542"/>
                      <a:pt x="6994017" y="1966279"/>
                      <a:pt x="6994017" y="1937557"/>
                    </a:cubicBezTo>
                    <a:lnTo>
                      <a:pt x="6994017" y="56317"/>
                    </a:lnTo>
                    <a:cubicBezTo>
                      <a:pt x="6994017" y="27595"/>
                      <a:pt x="6925818" y="4332"/>
                      <a:pt x="6841490" y="4332"/>
                    </a:cubicBezTo>
                    <a:lnTo>
                      <a:pt x="165227" y="4332"/>
                    </a:lnTo>
                    <a:lnTo>
                      <a:pt x="165227" y="2166"/>
                    </a:lnTo>
                    <a:lnTo>
                      <a:pt x="165227" y="4332"/>
                    </a:lnTo>
                    <a:cubicBezTo>
                      <a:pt x="80899" y="4332"/>
                      <a:pt x="12700" y="27595"/>
                      <a:pt x="12700" y="56317"/>
                    </a:cubicBezTo>
                    <a:close/>
                  </a:path>
                </a:pathLst>
              </a:custGeom>
              <a:solidFill>
                <a:srgbClr val="BCDBD4"/>
              </a:solidFill>
            </p:spPr>
          </p:sp>
        </p:grpSp>
        <p:sp>
          <p:nvSpPr>
            <p:cNvPr name="Freeform 10" id="10" descr="preencoded.png"/>
            <p:cNvSpPr/>
            <p:nvPr/>
          </p:nvSpPr>
          <p:spPr>
            <a:xfrm flipH="false" flipV="false" rot="0">
              <a:off x="423266" y="189509"/>
              <a:ext cx="673100" cy="673100"/>
            </a:xfrm>
            <a:custGeom>
              <a:avLst/>
              <a:gdLst/>
              <a:ahLst/>
              <a:cxnLst/>
              <a:rect r="r" b="b" t="t" l="l"/>
              <a:pathLst>
                <a:path h="673100" w="673100">
                  <a:moveTo>
                    <a:pt x="0" y="0"/>
                  </a:moveTo>
                  <a:lnTo>
                    <a:pt x="673100" y="0"/>
                  </a:lnTo>
                  <a:lnTo>
                    <a:pt x="673100" y="673100"/>
                  </a:lnTo>
                  <a:lnTo>
                    <a:pt x="0" y="673100"/>
                  </a:lnTo>
                  <a:lnTo>
                    <a:pt x="0" y="0"/>
                  </a:lnTo>
                  <a:close/>
                </a:path>
              </a:pathLst>
            </a:custGeom>
            <a:blipFill>
              <a:blip r:embed="rId2">
                <a:extLst>
                  <a:ext uri="{96DAC541-7B7A-43D3-8B79-37D633B846F1}">
                    <asvg:svgBlip xmlns:asvg="http://schemas.microsoft.com/office/drawing/2016/SVG/main" r:embed="rId3"/>
                  </a:ext>
                </a:extLst>
              </a:blip>
              <a:stretch>
                <a:fillRect l="0" t="-1886" r="0" b="-1886"/>
              </a:stretch>
            </a:blipFill>
          </p:spPr>
        </p:sp>
        <p:sp>
          <p:nvSpPr>
            <p:cNvPr name="TextBox 11" id="11"/>
            <p:cNvSpPr txBox="true"/>
            <p:nvPr/>
          </p:nvSpPr>
          <p:spPr>
            <a:xfrm rot="0">
              <a:off x="423266" y="1218019"/>
              <a:ext cx="4207269" cy="544906"/>
            </a:xfrm>
            <a:prstGeom prst="rect">
              <a:avLst/>
            </a:prstGeom>
          </p:spPr>
          <p:txBody>
            <a:bodyPr anchor="t" rtlCol="false" tIns="0" lIns="0" bIns="0" rIns="0">
              <a:spAutoFit/>
            </a:bodyPr>
            <a:lstStyle/>
            <a:p>
              <a:pPr algn="l">
                <a:lnSpc>
                  <a:spcPts val="3062"/>
                </a:lnSpc>
              </a:pPr>
              <a:r>
                <a:rPr lang="en-US" sz="2437" b="true">
                  <a:solidFill>
                    <a:srgbClr val="333F70"/>
                  </a:solidFill>
                  <a:latin typeface="Arimo Bold"/>
                  <a:ea typeface="Arimo Bold"/>
                  <a:cs typeface="Arimo Bold"/>
                  <a:sym typeface="Arimo Bold"/>
                </a:rPr>
                <a:t>Data Centers</a:t>
              </a:r>
            </a:p>
          </p:txBody>
        </p:sp>
        <p:grpSp>
          <p:nvGrpSpPr>
            <p:cNvPr name="Group 12" id="12"/>
            <p:cNvGrpSpPr/>
            <p:nvPr/>
          </p:nvGrpSpPr>
          <p:grpSpPr>
            <a:xfrm rot="0">
              <a:off x="0" y="2267445"/>
              <a:ext cx="7006628" cy="1993900"/>
              <a:chOff x="0" y="0"/>
              <a:chExt cx="7006628" cy="1993900"/>
            </a:xfrm>
          </p:grpSpPr>
          <p:sp>
            <p:nvSpPr>
              <p:cNvPr name="Freeform 13" id="13"/>
              <p:cNvSpPr/>
              <p:nvPr/>
            </p:nvSpPr>
            <p:spPr>
              <a:xfrm flipH="false" flipV="false" rot="0">
                <a:off x="6350" y="2166"/>
                <a:ext cx="6993890" cy="1989542"/>
              </a:xfrm>
              <a:custGeom>
                <a:avLst/>
                <a:gdLst/>
                <a:ahLst/>
                <a:cxnLst/>
                <a:rect r="r" b="b" t="t" l="l"/>
                <a:pathLst>
                  <a:path h="1989542" w="6993890">
                    <a:moveTo>
                      <a:pt x="0" y="54151"/>
                    </a:moveTo>
                    <a:cubicBezTo>
                      <a:pt x="0" y="24260"/>
                      <a:pt x="71120" y="0"/>
                      <a:pt x="158877" y="0"/>
                    </a:cubicBezTo>
                    <a:lnTo>
                      <a:pt x="6835140" y="0"/>
                    </a:lnTo>
                    <a:cubicBezTo>
                      <a:pt x="6922770" y="0"/>
                      <a:pt x="6993890" y="24260"/>
                      <a:pt x="6993890" y="54151"/>
                    </a:cubicBezTo>
                    <a:lnTo>
                      <a:pt x="6993890" y="1935391"/>
                    </a:lnTo>
                    <a:cubicBezTo>
                      <a:pt x="6993890" y="1965283"/>
                      <a:pt x="6922770" y="1989542"/>
                      <a:pt x="6835013" y="1989542"/>
                    </a:cubicBezTo>
                    <a:lnTo>
                      <a:pt x="158877" y="1989542"/>
                    </a:lnTo>
                    <a:cubicBezTo>
                      <a:pt x="71120" y="1989585"/>
                      <a:pt x="0" y="1965326"/>
                      <a:pt x="0" y="1935391"/>
                    </a:cubicBezTo>
                    <a:close/>
                  </a:path>
                </a:pathLst>
              </a:custGeom>
              <a:solidFill>
                <a:srgbClr val="D6F5EE"/>
              </a:solidFill>
            </p:spPr>
          </p:sp>
          <p:sp>
            <p:nvSpPr>
              <p:cNvPr name="Freeform 14" id="14"/>
              <p:cNvSpPr/>
              <p:nvPr/>
            </p:nvSpPr>
            <p:spPr>
              <a:xfrm flipH="false" flipV="false" rot="0">
                <a:off x="0" y="0"/>
                <a:ext cx="7006717" cy="1993874"/>
              </a:xfrm>
              <a:custGeom>
                <a:avLst/>
                <a:gdLst/>
                <a:ahLst/>
                <a:cxnLst/>
                <a:rect r="r" b="b" t="t" l="l"/>
                <a:pathLst>
                  <a:path h="1993874" w="7006717">
                    <a:moveTo>
                      <a:pt x="0" y="56317"/>
                    </a:moveTo>
                    <a:cubicBezTo>
                      <a:pt x="0" y="25213"/>
                      <a:pt x="73914" y="0"/>
                      <a:pt x="165227" y="0"/>
                    </a:cubicBezTo>
                    <a:lnTo>
                      <a:pt x="6841490" y="0"/>
                    </a:lnTo>
                    <a:lnTo>
                      <a:pt x="6841490" y="2166"/>
                    </a:lnTo>
                    <a:lnTo>
                      <a:pt x="6841490" y="0"/>
                    </a:lnTo>
                    <a:cubicBezTo>
                      <a:pt x="6932676" y="0"/>
                      <a:pt x="7006717" y="25213"/>
                      <a:pt x="7006717" y="56317"/>
                    </a:cubicBezTo>
                    <a:lnTo>
                      <a:pt x="7000367" y="56317"/>
                    </a:lnTo>
                    <a:lnTo>
                      <a:pt x="7006717" y="56317"/>
                    </a:lnTo>
                    <a:lnTo>
                      <a:pt x="7006717" y="1937557"/>
                    </a:lnTo>
                    <a:lnTo>
                      <a:pt x="7000367" y="1937557"/>
                    </a:lnTo>
                    <a:lnTo>
                      <a:pt x="7006717" y="1937557"/>
                    </a:lnTo>
                    <a:cubicBezTo>
                      <a:pt x="7006717" y="1968661"/>
                      <a:pt x="6932803" y="1993874"/>
                      <a:pt x="6841490" y="1993874"/>
                    </a:cubicBezTo>
                    <a:lnTo>
                      <a:pt x="6841490" y="1991708"/>
                    </a:lnTo>
                    <a:lnTo>
                      <a:pt x="6841490" y="1993874"/>
                    </a:lnTo>
                    <a:lnTo>
                      <a:pt x="165227" y="1993874"/>
                    </a:lnTo>
                    <a:lnTo>
                      <a:pt x="165227" y="1991708"/>
                    </a:lnTo>
                    <a:lnTo>
                      <a:pt x="165227" y="1993874"/>
                    </a:lnTo>
                    <a:cubicBezTo>
                      <a:pt x="74041" y="1993874"/>
                      <a:pt x="0" y="1968661"/>
                      <a:pt x="0" y="1937557"/>
                    </a:cubicBezTo>
                    <a:lnTo>
                      <a:pt x="0" y="56317"/>
                    </a:lnTo>
                    <a:lnTo>
                      <a:pt x="6350" y="56317"/>
                    </a:lnTo>
                    <a:lnTo>
                      <a:pt x="0" y="56317"/>
                    </a:lnTo>
                    <a:moveTo>
                      <a:pt x="12700" y="56317"/>
                    </a:moveTo>
                    <a:lnTo>
                      <a:pt x="12700" y="1937557"/>
                    </a:lnTo>
                    <a:lnTo>
                      <a:pt x="6350" y="1937557"/>
                    </a:lnTo>
                    <a:lnTo>
                      <a:pt x="12700" y="1937557"/>
                    </a:lnTo>
                    <a:cubicBezTo>
                      <a:pt x="12700" y="1966279"/>
                      <a:pt x="80899" y="1989542"/>
                      <a:pt x="165227" y="1989542"/>
                    </a:cubicBezTo>
                    <a:lnTo>
                      <a:pt x="6841490" y="1989542"/>
                    </a:lnTo>
                    <a:cubicBezTo>
                      <a:pt x="6925691" y="1989542"/>
                      <a:pt x="6994017" y="1966279"/>
                      <a:pt x="6994017" y="1937557"/>
                    </a:cubicBezTo>
                    <a:lnTo>
                      <a:pt x="6994017" y="56317"/>
                    </a:lnTo>
                    <a:cubicBezTo>
                      <a:pt x="6994017" y="27595"/>
                      <a:pt x="6925818" y="4332"/>
                      <a:pt x="6841490" y="4332"/>
                    </a:cubicBezTo>
                    <a:lnTo>
                      <a:pt x="165227" y="4332"/>
                    </a:lnTo>
                    <a:lnTo>
                      <a:pt x="165227" y="2166"/>
                    </a:lnTo>
                    <a:lnTo>
                      <a:pt x="165227" y="4332"/>
                    </a:lnTo>
                    <a:cubicBezTo>
                      <a:pt x="80899" y="4332"/>
                      <a:pt x="12700" y="27595"/>
                      <a:pt x="12700" y="56317"/>
                    </a:cubicBezTo>
                    <a:close/>
                  </a:path>
                </a:pathLst>
              </a:custGeom>
              <a:solidFill>
                <a:srgbClr val="BCDBD4"/>
              </a:solidFill>
            </p:spPr>
          </p:sp>
        </p:grpSp>
        <p:sp>
          <p:nvSpPr>
            <p:cNvPr name="Freeform 15" id="15" descr="preencoded.png"/>
            <p:cNvSpPr/>
            <p:nvPr/>
          </p:nvSpPr>
          <p:spPr>
            <a:xfrm flipH="false" flipV="false" rot="0">
              <a:off x="423266" y="2503888"/>
              <a:ext cx="673100" cy="673100"/>
            </a:xfrm>
            <a:custGeom>
              <a:avLst/>
              <a:gdLst/>
              <a:ahLst/>
              <a:cxnLst/>
              <a:rect r="r" b="b" t="t" l="l"/>
              <a:pathLst>
                <a:path h="673100" w="673100">
                  <a:moveTo>
                    <a:pt x="0" y="0"/>
                  </a:moveTo>
                  <a:lnTo>
                    <a:pt x="673100" y="0"/>
                  </a:lnTo>
                  <a:lnTo>
                    <a:pt x="673100" y="673100"/>
                  </a:lnTo>
                  <a:lnTo>
                    <a:pt x="0" y="673100"/>
                  </a:lnTo>
                  <a:lnTo>
                    <a:pt x="0" y="0"/>
                  </a:lnTo>
                  <a:close/>
                </a:path>
              </a:pathLst>
            </a:custGeom>
            <a:blipFill>
              <a:blip r:embed="rId4">
                <a:extLst>
                  <a:ext uri="{96DAC541-7B7A-43D3-8B79-37D633B846F1}">
                    <asvg:svgBlip xmlns:asvg="http://schemas.microsoft.com/office/drawing/2016/SVG/main" r:embed="rId5"/>
                  </a:ext>
                </a:extLst>
              </a:blip>
              <a:stretch>
                <a:fillRect l="0" t="-7547" r="0" b="-7547"/>
              </a:stretch>
            </a:blipFill>
          </p:spPr>
        </p:sp>
        <p:sp>
          <p:nvSpPr>
            <p:cNvPr name="TextBox 16" id="16"/>
            <p:cNvSpPr txBox="true"/>
            <p:nvPr/>
          </p:nvSpPr>
          <p:spPr>
            <a:xfrm rot="0">
              <a:off x="423266" y="3390710"/>
              <a:ext cx="4500562" cy="544906"/>
            </a:xfrm>
            <a:prstGeom prst="rect">
              <a:avLst/>
            </a:prstGeom>
          </p:spPr>
          <p:txBody>
            <a:bodyPr anchor="t" rtlCol="false" tIns="0" lIns="0" bIns="0" rIns="0">
              <a:spAutoFit/>
            </a:bodyPr>
            <a:lstStyle/>
            <a:p>
              <a:pPr algn="l">
                <a:lnSpc>
                  <a:spcPts val="3062"/>
                </a:lnSpc>
              </a:pPr>
              <a:r>
                <a:rPr lang="en-US" sz="2437" b="true">
                  <a:solidFill>
                    <a:srgbClr val="333F70"/>
                  </a:solidFill>
                  <a:latin typeface="Arimo Bold"/>
                  <a:ea typeface="Arimo Bold"/>
                  <a:cs typeface="Arimo Bold"/>
                  <a:sym typeface="Arimo Bold"/>
                </a:rPr>
                <a:t>AI Infrastructure</a:t>
              </a:r>
            </a:p>
          </p:txBody>
        </p:sp>
        <p:grpSp>
          <p:nvGrpSpPr>
            <p:cNvPr name="Group 17" id="17"/>
            <p:cNvGrpSpPr/>
            <p:nvPr/>
          </p:nvGrpSpPr>
          <p:grpSpPr>
            <a:xfrm rot="0">
              <a:off x="0" y="4487520"/>
              <a:ext cx="7006628" cy="1922948"/>
              <a:chOff x="0" y="0"/>
              <a:chExt cx="7006628" cy="1922948"/>
            </a:xfrm>
          </p:grpSpPr>
          <p:sp>
            <p:nvSpPr>
              <p:cNvPr name="Freeform 18" id="18"/>
              <p:cNvSpPr/>
              <p:nvPr/>
            </p:nvSpPr>
            <p:spPr>
              <a:xfrm flipH="false" flipV="false" rot="0">
                <a:off x="6350" y="2089"/>
                <a:ext cx="6993890" cy="1918745"/>
              </a:xfrm>
              <a:custGeom>
                <a:avLst/>
                <a:gdLst/>
                <a:ahLst/>
                <a:cxnLst/>
                <a:rect r="r" b="b" t="t" l="l"/>
                <a:pathLst>
                  <a:path h="1918745" w="6993890">
                    <a:moveTo>
                      <a:pt x="0" y="52224"/>
                    </a:moveTo>
                    <a:cubicBezTo>
                      <a:pt x="0" y="23396"/>
                      <a:pt x="71120" y="0"/>
                      <a:pt x="158877" y="0"/>
                    </a:cubicBezTo>
                    <a:lnTo>
                      <a:pt x="6835140" y="0"/>
                    </a:lnTo>
                    <a:cubicBezTo>
                      <a:pt x="6922770" y="0"/>
                      <a:pt x="6993890" y="23396"/>
                      <a:pt x="6993890" y="52224"/>
                    </a:cubicBezTo>
                    <a:lnTo>
                      <a:pt x="6993890" y="1866521"/>
                    </a:lnTo>
                    <a:cubicBezTo>
                      <a:pt x="6993890" y="1895348"/>
                      <a:pt x="6922770" y="1918745"/>
                      <a:pt x="6835013" y="1918745"/>
                    </a:cubicBezTo>
                    <a:lnTo>
                      <a:pt x="158877" y="1918745"/>
                    </a:lnTo>
                    <a:cubicBezTo>
                      <a:pt x="71120" y="1918786"/>
                      <a:pt x="0" y="1895390"/>
                      <a:pt x="0" y="1866521"/>
                    </a:cubicBezTo>
                    <a:close/>
                  </a:path>
                </a:pathLst>
              </a:custGeom>
              <a:solidFill>
                <a:srgbClr val="D6F5EE"/>
              </a:solidFill>
            </p:spPr>
          </p:sp>
          <p:sp>
            <p:nvSpPr>
              <p:cNvPr name="Freeform 19" id="19"/>
              <p:cNvSpPr/>
              <p:nvPr/>
            </p:nvSpPr>
            <p:spPr>
              <a:xfrm flipH="false" flipV="false" rot="0">
                <a:off x="0" y="0"/>
                <a:ext cx="7006717" cy="1922923"/>
              </a:xfrm>
              <a:custGeom>
                <a:avLst/>
                <a:gdLst/>
                <a:ahLst/>
                <a:cxnLst/>
                <a:rect r="r" b="b" t="t" l="l"/>
                <a:pathLst>
                  <a:path h="1922923" w="7006717">
                    <a:moveTo>
                      <a:pt x="0" y="54313"/>
                    </a:moveTo>
                    <a:cubicBezTo>
                      <a:pt x="0" y="24315"/>
                      <a:pt x="73914" y="0"/>
                      <a:pt x="165227" y="0"/>
                    </a:cubicBezTo>
                    <a:lnTo>
                      <a:pt x="6841490" y="0"/>
                    </a:lnTo>
                    <a:lnTo>
                      <a:pt x="6841490" y="2089"/>
                    </a:lnTo>
                    <a:lnTo>
                      <a:pt x="6841490" y="0"/>
                    </a:lnTo>
                    <a:cubicBezTo>
                      <a:pt x="6932676" y="0"/>
                      <a:pt x="7006717" y="24315"/>
                      <a:pt x="7006717" y="54313"/>
                    </a:cubicBezTo>
                    <a:lnTo>
                      <a:pt x="7000367" y="54313"/>
                    </a:lnTo>
                    <a:lnTo>
                      <a:pt x="7006717" y="54313"/>
                    </a:lnTo>
                    <a:lnTo>
                      <a:pt x="7006717" y="1868610"/>
                    </a:lnTo>
                    <a:lnTo>
                      <a:pt x="7000367" y="1868610"/>
                    </a:lnTo>
                    <a:lnTo>
                      <a:pt x="7006717" y="1868610"/>
                    </a:lnTo>
                    <a:cubicBezTo>
                      <a:pt x="7006717" y="1898607"/>
                      <a:pt x="6932803" y="1922923"/>
                      <a:pt x="6841490" y="1922923"/>
                    </a:cubicBezTo>
                    <a:lnTo>
                      <a:pt x="6841490" y="1920834"/>
                    </a:lnTo>
                    <a:lnTo>
                      <a:pt x="6841490" y="1922923"/>
                    </a:lnTo>
                    <a:lnTo>
                      <a:pt x="165227" y="1922923"/>
                    </a:lnTo>
                    <a:lnTo>
                      <a:pt x="165227" y="1920834"/>
                    </a:lnTo>
                    <a:lnTo>
                      <a:pt x="165227" y="1922923"/>
                    </a:lnTo>
                    <a:cubicBezTo>
                      <a:pt x="74041" y="1922923"/>
                      <a:pt x="0" y="1898607"/>
                      <a:pt x="0" y="1868610"/>
                    </a:cubicBezTo>
                    <a:lnTo>
                      <a:pt x="0" y="54313"/>
                    </a:lnTo>
                    <a:lnTo>
                      <a:pt x="6350" y="54313"/>
                    </a:lnTo>
                    <a:lnTo>
                      <a:pt x="0" y="54313"/>
                    </a:lnTo>
                    <a:moveTo>
                      <a:pt x="12700" y="54313"/>
                    </a:moveTo>
                    <a:lnTo>
                      <a:pt x="12700" y="1868610"/>
                    </a:lnTo>
                    <a:lnTo>
                      <a:pt x="6350" y="1868610"/>
                    </a:lnTo>
                    <a:lnTo>
                      <a:pt x="12700" y="1868610"/>
                    </a:lnTo>
                    <a:cubicBezTo>
                      <a:pt x="12700" y="1896309"/>
                      <a:pt x="80899" y="1918745"/>
                      <a:pt x="165227" y="1918745"/>
                    </a:cubicBezTo>
                    <a:lnTo>
                      <a:pt x="6841490" y="1918745"/>
                    </a:lnTo>
                    <a:cubicBezTo>
                      <a:pt x="6925691" y="1918745"/>
                      <a:pt x="6994017" y="1896309"/>
                      <a:pt x="6994017" y="1868610"/>
                    </a:cubicBezTo>
                    <a:lnTo>
                      <a:pt x="6994017" y="54313"/>
                    </a:lnTo>
                    <a:cubicBezTo>
                      <a:pt x="6994017" y="26613"/>
                      <a:pt x="6925818" y="4178"/>
                      <a:pt x="6841490" y="4178"/>
                    </a:cubicBezTo>
                    <a:lnTo>
                      <a:pt x="165227" y="4178"/>
                    </a:lnTo>
                    <a:lnTo>
                      <a:pt x="165227" y="2089"/>
                    </a:lnTo>
                    <a:lnTo>
                      <a:pt x="165227" y="4178"/>
                    </a:lnTo>
                    <a:cubicBezTo>
                      <a:pt x="80899" y="4178"/>
                      <a:pt x="12700" y="26613"/>
                      <a:pt x="12700" y="54313"/>
                    </a:cubicBezTo>
                    <a:close/>
                  </a:path>
                </a:pathLst>
              </a:custGeom>
              <a:solidFill>
                <a:srgbClr val="BCDBD4"/>
              </a:solidFill>
            </p:spPr>
          </p:sp>
        </p:grpSp>
        <p:sp>
          <p:nvSpPr>
            <p:cNvPr name="Freeform 20" id="20" descr="preencoded.png"/>
            <p:cNvSpPr/>
            <p:nvPr/>
          </p:nvSpPr>
          <p:spPr>
            <a:xfrm flipH="false" flipV="false" rot="0">
              <a:off x="423266" y="4769345"/>
              <a:ext cx="673100" cy="673100"/>
            </a:xfrm>
            <a:custGeom>
              <a:avLst/>
              <a:gdLst/>
              <a:ahLst/>
              <a:cxnLst/>
              <a:rect r="r" b="b" t="t" l="l"/>
              <a:pathLst>
                <a:path h="673100" w="673100">
                  <a:moveTo>
                    <a:pt x="0" y="0"/>
                  </a:moveTo>
                  <a:lnTo>
                    <a:pt x="673100" y="0"/>
                  </a:lnTo>
                  <a:lnTo>
                    <a:pt x="673100" y="673100"/>
                  </a:lnTo>
                  <a:lnTo>
                    <a:pt x="0" y="673100"/>
                  </a:lnTo>
                  <a:lnTo>
                    <a:pt x="0" y="0"/>
                  </a:lnTo>
                  <a:close/>
                </a:path>
              </a:pathLst>
            </a:custGeom>
            <a:blipFill>
              <a:blip r:embed="rId6">
                <a:extLst>
                  <a:ext uri="{96DAC541-7B7A-43D3-8B79-37D633B846F1}">
                    <asvg:svgBlip xmlns:asvg="http://schemas.microsoft.com/office/drawing/2016/SVG/main" r:embed="rId7"/>
                  </a:ext>
                </a:extLst>
              </a:blip>
              <a:stretch>
                <a:fillRect l="0" t="-6603" r="0" b="-6603"/>
              </a:stretch>
            </a:blipFill>
          </p:spPr>
        </p:sp>
        <p:sp>
          <p:nvSpPr>
            <p:cNvPr name="TextBox 21" id="21"/>
            <p:cNvSpPr txBox="true"/>
            <p:nvPr/>
          </p:nvSpPr>
          <p:spPr>
            <a:xfrm rot="0">
              <a:off x="423266" y="5563400"/>
              <a:ext cx="4448378" cy="544906"/>
            </a:xfrm>
            <a:prstGeom prst="rect">
              <a:avLst/>
            </a:prstGeom>
          </p:spPr>
          <p:txBody>
            <a:bodyPr anchor="t" rtlCol="false" tIns="0" lIns="0" bIns="0" rIns="0">
              <a:spAutoFit/>
            </a:bodyPr>
            <a:lstStyle/>
            <a:p>
              <a:pPr algn="l">
                <a:lnSpc>
                  <a:spcPts val="3062"/>
                </a:lnSpc>
              </a:pPr>
              <a:r>
                <a:rPr lang="en-US" sz="2437" b="true">
                  <a:solidFill>
                    <a:srgbClr val="333F70"/>
                  </a:solidFill>
                  <a:latin typeface="Arimo Bold"/>
                  <a:ea typeface="Arimo Bold"/>
                  <a:cs typeface="Arimo Bold"/>
                  <a:sym typeface="Arimo Bold"/>
                </a:rPr>
                <a:t>Cooling Systems</a:t>
              </a:r>
            </a:p>
          </p:txBody>
        </p:sp>
        <p:grpSp>
          <p:nvGrpSpPr>
            <p:cNvPr name="Group 22" id="22"/>
            <p:cNvGrpSpPr/>
            <p:nvPr/>
          </p:nvGrpSpPr>
          <p:grpSpPr>
            <a:xfrm rot="0">
              <a:off x="0" y="6621120"/>
              <a:ext cx="7006628" cy="1993900"/>
              <a:chOff x="0" y="0"/>
              <a:chExt cx="7006628" cy="1993900"/>
            </a:xfrm>
          </p:grpSpPr>
          <p:sp>
            <p:nvSpPr>
              <p:cNvPr name="Freeform 23" id="23"/>
              <p:cNvSpPr/>
              <p:nvPr/>
            </p:nvSpPr>
            <p:spPr>
              <a:xfrm flipH="false" flipV="false" rot="0">
                <a:off x="6350" y="2166"/>
                <a:ext cx="6993890" cy="1989542"/>
              </a:xfrm>
              <a:custGeom>
                <a:avLst/>
                <a:gdLst/>
                <a:ahLst/>
                <a:cxnLst/>
                <a:rect r="r" b="b" t="t" l="l"/>
                <a:pathLst>
                  <a:path h="1989542" w="6993890">
                    <a:moveTo>
                      <a:pt x="0" y="54151"/>
                    </a:moveTo>
                    <a:cubicBezTo>
                      <a:pt x="0" y="24260"/>
                      <a:pt x="71120" y="0"/>
                      <a:pt x="158877" y="0"/>
                    </a:cubicBezTo>
                    <a:lnTo>
                      <a:pt x="6835140" y="0"/>
                    </a:lnTo>
                    <a:cubicBezTo>
                      <a:pt x="6922770" y="0"/>
                      <a:pt x="6993890" y="24260"/>
                      <a:pt x="6993890" y="54151"/>
                    </a:cubicBezTo>
                    <a:lnTo>
                      <a:pt x="6993890" y="1935391"/>
                    </a:lnTo>
                    <a:cubicBezTo>
                      <a:pt x="6993890" y="1965283"/>
                      <a:pt x="6922770" y="1989542"/>
                      <a:pt x="6835013" y="1989542"/>
                    </a:cubicBezTo>
                    <a:lnTo>
                      <a:pt x="158877" y="1989542"/>
                    </a:lnTo>
                    <a:cubicBezTo>
                      <a:pt x="71120" y="1989585"/>
                      <a:pt x="0" y="1965326"/>
                      <a:pt x="0" y="1935391"/>
                    </a:cubicBezTo>
                    <a:close/>
                  </a:path>
                </a:pathLst>
              </a:custGeom>
              <a:solidFill>
                <a:srgbClr val="D6F5EE"/>
              </a:solidFill>
            </p:spPr>
          </p:sp>
          <p:sp>
            <p:nvSpPr>
              <p:cNvPr name="Freeform 24" id="24"/>
              <p:cNvSpPr/>
              <p:nvPr/>
            </p:nvSpPr>
            <p:spPr>
              <a:xfrm flipH="false" flipV="false" rot="0">
                <a:off x="0" y="0"/>
                <a:ext cx="7006717" cy="1993874"/>
              </a:xfrm>
              <a:custGeom>
                <a:avLst/>
                <a:gdLst/>
                <a:ahLst/>
                <a:cxnLst/>
                <a:rect r="r" b="b" t="t" l="l"/>
                <a:pathLst>
                  <a:path h="1993874" w="7006717">
                    <a:moveTo>
                      <a:pt x="0" y="56317"/>
                    </a:moveTo>
                    <a:cubicBezTo>
                      <a:pt x="0" y="25213"/>
                      <a:pt x="73914" y="0"/>
                      <a:pt x="165227" y="0"/>
                    </a:cubicBezTo>
                    <a:lnTo>
                      <a:pt x="6841490" y="0"/>
                    </a:lnTo>
                    <a:lnTo>
                      <a:pt x="6841490" y="2166"/>
                    </a:lnTo>
                    <a:lnTo>
                      <a:pt x="6841490" y="0"/>
                    </a:lnTo>
                    <a:cubicBezTo>
                      <a:pt x="6932676" y="0"/>
                      <a:pt x="7006717" y="25213"/>
                      <a:pt x="7006717" y="56317"/>
                    </a:cubicBezTo>
                    <a:lnTo>
                      <a:pt x="7000367" y="56317"/>
                    </a:lnTo>
                    <a:lnTo>
                      <a:pt x="7006717" y="56317"/>
                    </a:lnTo>
                    <a:lnTo>
                      <a:pt x="7006717" y="1937557"/>
                    </a:lnTo>
                    <a:lnTo>
                      <a:pt x="7000367" y="1937557"/>
                    </a:lnTo>
                    <a:lnTo>
                      <a:pt x="7006717" y="1937557"/>
                    </a:lnTo>
                    <a:cubicBezTo>
                      <a:pt x="7006717" y="1968661"/>
                      <a:pt x="6932803" y="1993874"/>
                      <a:pt x="6841490" y="1993874"/>
                    </a:cubicBezTo>
                    <a:lnTo>
                      <a:pt x="6841490" y="1991708"/>
                    </a:lnTo>
                    <a:lnTo>
                      <a:pt x="6841490" y="1993874"/>
                    </a:lnTo>
                    <a:lnTo>
                      <a:pt x="165227" y="1993874"/>
                    </a:lnTo>
                    <a:lnTo>
                      <a:pt x="165227" y="1991708"/>
                    </a:lnTo>
                    <a:lnTo>
                      <a:pt x="165227" y="1993874"/>
                    </a:lnTo>
                    <a:cubicBezTo>
                      <a:pt x="74041" y="1993874"/>
                      <a:pt x="0" y="1968661"/>
                      <a:pt x="0" y="1937557"/>
                    </a:cubicBezTo>
                    <a:lnTo>
                      <a:pt x="0" y="56317"/>
                    </a:lnTo>
                    <a:lnTo>
                      <a:pt x="6350" y="56317"/>
                    </a:lnTo>
                    <a:lnTo>
                      <a:pt x="0" y="56317"/>
                    </a:lnTo>
                    <a:moveTo>
                      <a:pt x="12700" y="56317"/>
                    </a:moveTo>
                    <a:lnTo>
                      <a:pt x="12700" y="1937557"/>
                    </a:lnTo>
                    <a:lnTo>
                      <a:pt x="6350" y="1937557"/>
                    </a:lnTo>
                    <a:lnTo>
                      <a:pt x="12700" y="1937557"/>
                    </a:lnTo>
                    <a:cubicBezTo>
                      <a:pt x="12700" y="1966279"/>
                      <a:pt x="80899" y="1989542"/>
                      <a:pt x="165227" y="1989542"/>
                    </a:cubicBezTo>
                    <a:lnTo>
                      <a:pt x="6841490" y="1989542"/>
                    </a:lnTo>
                    <a:cubicBezTo>
                      <a:pt x="6925691" y="1989542"/>
                      <a:pt x="6994017" y="1966279"/>
                      <a:pt x="6994017" y="1937557"/>
                    </a:cubicBezTo>
                    <a:lnTo>
                      <a:pt x="6994017" y="56317"/>
                    </a:lnTo>
                    <a:cubicBezTo>
                      <a:pt x="6994017" y="27595"/>
                      <a:pt x="6925818" y="4332"/>
                      <a:pt x="6841490" y="4332"/>
                    </a:cubicBezTo>
                    <a:lnTo>
                      <a:pt x="165227" y="4332"/>
                    </a:lnTo>
                    <a:lnTo>
                      <a:pt x="165227" y="2166"/>
                    </a:lnTo>
                    <a:lnTo>
                      <a:pt x="165227" y="4332"/>
                    </a:lnTo>
                    <a:cubicBezTo>
                      <a:pt x="80899" y="4332"/>
                      <a:pt x="12700" y="27595"/>
                      <a:pt x="12700" y="56317"/>
                    </a:cubicBezTo>
                    <a:close/>
                  </a:path>
                </a:pathLst>
              </a:custGeom>
              <a:solidFill>
                <a:srgbClr val="BCDBD4"/>
              </a:solidFill>
            </p:spPr>
          </p:sp>
        </p:grpSp>
        <p:sp>
          <p:nvSpPr>
            <p:cNvPr name="Freeform 25" id="25" descr="preencoded.png"/>
            <p:cNvSpPr/>
            <p:nvPr/>
          </p:nvSpPr>
          <p:spPr>
            <a:xfrm flipH="false" flipV="false" rot="0">
              <a:off x="423266" y="6707594"/>
              <a:ext cx="673100" cy="673100"/>
            </a:xfrm>
            <a:custGeom>
              <a:avLst/>
              <a:gdLst/>
              <a:ahLst/>
              <a:cxnLst/>
              <a:rect r="r" b="b" t="t" l="l"/>
              <a:pathLst>
                <a:path h="673100" w="673100">
                  <a:moveTo>
                    <a:pt x="0" y="0"/>
                  </a:moveTo>
                  <a:lnTo>
                    <a:pt x="673100" y="0"/>
                  </a:lnTo>
                  <a:lnTo>
                    <a:pt x="673100" y="673100"/>
                  </a:lnTo>
                  <a:lnTo>
                    <a:pt x="0" y="673100"/>
                  </a:lnTo>
                  <a:lnTo>
                    <a:pt x="0" y="0"/>
                  </a:lnTo>
                  <a:close/>
                </a:path>
              </a:pathLst>
            </a:custGeom>
            <a:blipFill>
              <a:blip r:embed="rId8">
                <a:extLst>
                  <a:ext uri="{96DAC541-7B7A-43D3-8B79-37D633B846F1}">
                    <asvg:svgBlip xmlns:asvg="http://schemas.microsoft.com/office/drawing/2016/SVG/main" r:embed="rId9"/>
                  </a:ext>
                </a:extLst>
              </a:blip>
              <a:stretch>
                <a:fillRect l="0" t="-943" r="0" b="-943"/>
              </a:stretch>
            </a:blipFill>
          </p:spPr>
        </p:sp>
        <p:sp>
          <p:nvSpPr>
            <p:cNvPr name="TextBox 26" id="26"/>
            <p:cNvSpPr txBox="true"/>
            <p:nvPr/>
          </p:nvSpPr>
          <p:spPr>
            <a:xfrm rot="0">
              <a:off x="423266" y="7736091"/>
              <a:ext cx="4445991" cy="544906"/>
            </a:xfrm>
            <a:prstGeom prst="rect">
              <a:avLst/>
            </a:prstGeom>
          </p:spPr>
          <p:txBody>
            <a:bodyPr anchor="t" rtlCol="false" tIns="0" lIns="0" bIns="0" rIns="0">
              <a:spAutoFit/>
            </a:bodyPr>
            <a:lstStyle/>
            <a:p>
              <a:pPr algn="l">
                <a:lnSpc>
                  <a:spcPts val="3062"/>
                </a:lnSpc>
              </a:pPr>
              <a:r>
                <a:rPr lang="en-US" sz="2437" b="true">
                  <a:solidFill>
                    <a:srgbClr val="333F70"/>
                  </a:solidFill>
                  <a:latin typeface="Arimo Bold"/>
                  <a:ea typeface="Arimo Bold"/>
                  <a:cs typeface="Arimo Bold"/>
                  <a:sym typeface="Arimo Bold"/>
                </a:rPr>
                <a:t>Power Efficiency</a:t>
              </a:r>
            </a:p>
          </p:txBody>
        </p:sp>
      </p:grpSp>
      <p:grpSp>
        <p:nvGrpSpPr>
          <p:cNvPr name="Group 27" id="27"/>
          <p:cNvGrpSpPr/>
          <p:nvPr/>
        </p:nvGrpSpPr>
        <p:grpSpPr>
          <a:xfrm rot="0">
            <a:off x="11487101" y="3797646"/>
            <a:ext cx="1034456" cy="1034456"/>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26A688"/>
            </a:solidFill>
          </p:spPr>
        </p:sp>
        <p:sp>
          <p:nvSpPr>
            <p:cNvPr name="TextBox 29" id="29"/>
            <p:cNvSpPr txBox="true"/>
            <p:nvPr/>
          </p:nvSpPr>
          <p:spPr>
            <a:xfrm>
              <a:off x="203200" y="-19050"/>
              <a:ext cx="406400" cy="730250"/>
            </a:xfrm>
            <a:prstGeom prst="rect">
              <a:avLst/>
            </a:prstGeom>
          </p:spPr>
          <p:txBody>
            <a:bodyPr anchor="ctr" rtlCol="false" tIns="50800" lIns="50800" bIns="50800" rIns="50800"/>
            <a:lstStyle/>
            <a:p>
              <a:pPr algn="ctr">
                <a:lnSpc>
                  <a:spcPts val="3062"/>
                </a:lnSpc>
              </a:pPr>
            </a:p>
          </p:txBody>
        </p:sp>
      </p:grpSp>
      <p:sp>
        <p:nvSpPr>
          <p:cNvPr name="TextBox 30" id="30"/>
          <p:cNvSpPr txBox="true"/>
          <p:nvPr/>
        </p:nvSpPr>
        <p:spPr>
          <a:xfrm rot="0">
            <a:off x="883444" y="851144"/>
            <a:ext cx="11120885" cy="1576387"/>
          </a:xfrm>
          <a:prstGeom prst="rect">
            <a:avLst/>
          </a:prstGeom>
        </p:spPr>
        <p:txBody>
          <a:bodyPr anchor="t" rtlCol="false" tIns="0" lIns="0" bIns="0" rIns="0">
            <a:spAutoFit/>
          </a:bodyPr>
          <a:lstStyle/>
          <a:p>
            <a:pPr algn="l">
              <a:lnSpc>
                <a:spcPts val="6187"/>
              </a:lnSpc>
            </a:pPr>
            <a:r>
              <a:rPr lang="en-US" sz="4937" b="true">
                <a:solidFill>
                  <a:srgbClr val="333F70"/>
                </a:solidFill>
                <a:latin typeface="Arimo Bold"/>
                <a:ea typeface="Arimo Bold"/>
                <a:cs typeface="Arimo Bold"/>
                <a:sym typeface="Arimo Bold"/>
              </a:rPr>
              <a:t>JPMC's Proprietary Framework: Carbon Compass® for Data Centers</a:t>
            </a:r>
          </a:p>
        </p:txBody>
      </p:sp>
      <p:sp>
        <p:nvSpPr>
          <p:cNvPr name="TextBox 31" id="31"/>
          <p:cNvSpPr txBox="true"/>
          <p:nvPr/>
        </p:nvSpPr>
        <p:spPr>
          <a:xfrm rot="0">
            <a:off x="883444" y="4615856"/>
            <a:ext cx="5271497" cy="413442"/>
          </a:xfrm>
          <a:prstGeom prst="rect">
            <a:avLst/>
          </a:prstGeom>
        </p:spPr>
        <p:txBody>
          <a:bodyPr anchor="t" rtlCol="false" tIns="0" lIns="0" bIns="0" rIns="0">
            <a:spAutoFit/>
          </a:bodyPr>
          <a:lstStyle/>
          <a:p>
            <a:pPr algn="l">
              <a:lnSpc>
                <a:spcPts val="3062"/>
              </a:lnSpc>
            </a:pPr>
            <a:r>
              <a:rPr lang="en-US" sz="2437" b="true">
                <a:solidFill>
                  <a:srgbClr val="333F70"/>
                </a:solidFill>
                <a:latin typeface="Arimo Bold"/>
                <a:ea typeface="Arimo Bold"/>
                <a:cs typeface="Arimo Bold"/>
                <a:sym typeface="Arimo Bold"/>
              </a:rPr>
              <a:t>Sector-Specific Data Rigor</a:t>
            </a:r>
          </a:p>
        </p:txBody>
      </p:sp>
      <p:sp>
        <p:nvSpPr>
          <p:cNvPr name="TextBox 32" id="32"/>
          <p:cNvSpPr txBox="true"/>
          <p:nvPr/>
        </p:nvSpPr>
        <p:spPr>
          <a:xfrm rot="0">
            <a:off x="883444" y="5067300"/>
            <a:ext cx="7952632" cy="2365772"/>
          </a:xfrm>
          <a:prstGeom prst="rect">
            <a:avLst/>
          </a:prstGeom>
        </p:spPr>
        <p:txBody>
          <a:bodyPr anchor="t" rtlCol="false" tIns="0" lIns="0" bIns="0" rIns="0">
            <a:spAutoFit/>
          </a:bodyPr>
          <a:lstStyle/>
          <a:p>
            <a:pPr algn="l">
              <a:lnSpc>
                <a:spcPts val="3000"/>
              </a:lnSpc>
            </a:pPr>
            <a:r>
              <a:rPr lang="en-US" sz="1937">
                <a:solidFill>
                  <a:srgbClr val="333F70"/>
                </a:solidFill>
                <a:latin typeface="Open Sans"/>
                <a:ea typeface="Open Sans"/>
                <a:cs typeface="Open Sans"/>
                <a:sym typeface="Open Sans"/>
              </a:rPr>
              <a:t>JPMC's Carbon Compass® provides hard, sector-specific data on energy intensity and carbon footprints. By applying this framework to the U.S. data center sector, we deliver scientific and financial rigor that American auditors and regulators trust. This is the 'Gold Standard' for U.S. capital markets, ensuring every basis point of discount is backed by verifiable data.</a:t>
            </a:r>
          </a:p>
        </p:txBody>
      </p:sp>
      <p:grpSp>
        <p:nvGrpSpPr>
          <p:cNvPr name="Group 33" id="33"/>
          <p:cNvGrpSpPr/>
          <p:nvPr/>
        </p:nvGrpSpPr>
        <p:grpSpPr>
          <a:xfrm rot="0">
            <a:off x="11487101" y="5771058"/>
            <a:ext cx="1034456" cy="1034456"/>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26A688"/>
            </a:solidFill>
          </p:spPr>
        </p:sp>
        <p:sp>
          <p:nvSpPr>
            <p:cNvPr name="TextBox 35" id="35"/>
            <p:cNvSpPr txBox="true"/>
            <p:nvPr/>
          </p:nvSpPr>
          <p:spPr>
            <a:xfrm>
              <a:off x="203200" y="-19050"/>
              <a:ext cx="406400" cy="730250"/>
            </a:xfrm>
            <a:prstGeom prst="rect">
              <a:avLst/>
            </a:prstGeom>
          </p:spPr>
          <p:txBody>
            <a:bodyPr anchor="ctr" rtlCol="false" tIns="50800" lIns="50800" bIns="50800" rIns="50800"/>
            <a:lstStyle/>
            <a:p>
              <a:pPr algn="ctr">
                <a:lnSpc>
                  <a:spcPts val="3062"/>
                </a:lnSpc>
              </a:pPr>
            </a:p>
          </p:txBody>
        </p:sp>
      </p:grpSp>
      <p:grpSp>
        <p:nvGrpSpPr>
          <p:cNvPr name="Group 36" id="36"/>
          <p:cNvGrpSpPr/>
          <p:nvPr/>
        </p:nvGrpSpPr>
        <p:grpSpPr>
          <a:xfrm rot="0">
            <a:off x="11487101" y="7433072"/>
            <a:ext cx="1034456" cy="1034456"/>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26A688"/>
            </a:solidFill>
          </p:spPr>
        </p:sp>
        <p:sp>
          <p:nvSpPr>
            <p:cNvPr name="TextBox 38" id="38"/>
            <p:cNvSpPr txBox="true"/>
            <p:nvPr/>
          </p:nvSpPr>
          <p:spPr>
            <a:xfrm>
              <a:off x="203200" y="-19050"/>
              <a:ext cx="406400" cy="730250"/>
            </a:xfrm>
            <a:prstGeom prst="rect">
              <a:avLst/>
            </a:prstGeom>
          </p:spPr>
          <p:txBody>
            <a:bodyPr anchor="ctr" rtlCol="false" tIns="50800" lIns="50800" bIns="50800" rIns="50800"/>
            <a:lstStyle/>
            <a:p>
              <a:pPr algn="ctr">
                <a:lnSpc>
                  <a:spcPts val="3062"/>
                </a:lnSpc>
              </a:pP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0" y="0"/>
            <a:ext cx="6858000" cy="10287000"/>
            <a:chOff x="0" y="0"/>
            <a:chExt cx="9144000" cy="13716000"/>
          </a:xfrm>
        </p:grpSpPr>
        <p:sp>
          <p:nvSpPr>
            <p:cNvPr name="Freeform 7" id="7" descr="preencoded.png"/>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2"/>
              <a:stretch>
                <a:fillRect l="0" t="0" r="0" b="0"/>
              </a:stretch>
            </a:blipFill>
          </p:spPr>
        </p:sp>
      </p:grpSp>
      <p:grpSp>
        <p:nvGrpSpPr>
          <p:cNvPr name="Group 8" id="8"/>
          <p:cNvGrpSpPr/>
          <p:nvPr/>
        </p:nvGrpSpPr>
        <p:grpSpPr>
          <a:xfrm rot="0">
            <a:off x="7796660" y="1428750"/>
            <a:ext cx="2088509" cy="526704"/>
            <a:chOff x="0" y="0"/>
            <a:chExt cx="2784678" cy="702272"/>
          </a:xfrm>
        </p:grpSpPr>
        <p:sp>
          <p:nvSpPr>
            <p:cNvPr name="Freeform 9" id="9"/>
            <p:cNvSpPr/>
            <p:nvPr/>
          </p:nvSpPr>
          <p:spPr>
            <a:xfrm flipH="false" flipV="false" rot="0">
              <a:off x="0" y="0"/>
              <a:ext cx="2784729" cy="702310"/>
            </a:xfrm>
            <a:custGeom>
              <a:avLst/>
              <a:gdLst/>
              <a:ahLst/>
              <a:cxnLst/>
              <a:rect r="r" b="b" t="t" l="l"/>
              <a:pathLst>
                <a:path h="702310" w="2784729">
                  <a:moveTo>
                    <a:pt x="0" y="127127"/>
                  </a:moveTo>
                  <a:cubicBezTo>
                    <a:pt x="0" y="56769"/>
                    <a:pt x="57785" y="0"/>
                    <a:pt x="128778" y="0"/>
                  </a:cubicBezTo>
                  <a:lnTo>
                    <a:pt x="2655951" y="0"/>
                  </a:lnTo>
                  <a:lnTo>
                    <a:pt x="2655951" y="6350"/>
                  </a:lnTo>
                  <a:lnTo>
                    <a:pt x="2655951" y="0"/>
                  </a:lnTo>
                  <a:cubicBezTo>
                    <a:pt x="2726944" y="0"/>
                    <a:pt x="2784729" y="56769"/>
                    <a:pt x="2784729" y="127127"/>
                  </a:cubicBezTo>
                  <a:lnTo>
                    <a:pt x="2778379" y="127127"/>
                  </a:lnTo>
                  <a:lnTo>
                    <a:pt x="2784729" y="127127"/>
                  </a:lnTo>
                  <a:lnTo>
                    <a:pt x="2784729" y="575183"/>
                  </a:lnTo>
                  <a:lnTo>
                    <a:pt x="2778379" y="575183"/>
                  </a:lnTo>
                  <a:lnTo>
                    <a:pt x="2784729" y="575183"/>
                  </a:lnTo>
                  <a:cubicBezTo>
                    <a:pt x="2784729" y="645414"/>
                    <a:pt x="2726944" y="702310"/>
                    <a:pt x="2655951" y="702310"/>
                  </a:cubicBezTo>
                  <a:lnTo>
                    <a:pt x="2655951" y="695960"/>
                  </a:lnTo>
                  <a:lnTo>
                    <a:pt x="2655951" y="702310"/>
                  </a:lnTo>
                  <a:lnTo>
                    <a:pt x="128778" y="702310"/>
                  </a:lnTo>
                  <a:lnTo>
                    <a:pt x="128778" y="695960"/>
                  </a:lnTo>
                  <a:lnTo>
                    <a:pt x="128778" y="702310"/>
                  </a:lnTo>
                  <a:cubicBezTo>
                    <a:pt x="57785" y="702310"/>
                    <a:pt x="0" y="645414"/>
                    <a:pt x="0" y="575183"/>
                  </a:cubicBezTo>
                  <a:lnTo>
                    <a:pt x="0" y="127127"/>
                  </a:lnTo>
                  <a:lnTo>
                    <a:pt x="6350" y="127127"/>
                  </a:lnTo>
                  <a:lnTo>
                    <a:pt x="0" y="127127"/>
                  </a:lnTo>
                  <a:moveTo>
                    <a:pt x="12700" y="127127"/>
                  </a:moveTo>
                  <a:lnTo>
                    <a:pt x="12700" y="575183"/>
                  </a:lnTo>
                  <a:lnTo>
                    <a:pt x="6350" y="575183"/>
                  </a:lnTo>
                  <a:lnTo>
                    <a:pt x="12700" y="575183"/>
                  </a:lnTo>
                  <a:cubicBezTo>
                    <a:pt x="12700" y="638302"/>
                    <a:pt x="64643" y="689610"/>
                    <a:pt x="128778" y="689610"/>
                  </a:cubicBezTo>
                  <a:lnTo>
                    <a:pt x="2655951" y="689610"/>
                  </a:lnTo>
                  <a:cubicBezTo>
                    <a:pt x="2720086" y="689610"/>
                    <a:pt x="2772029" y="638302"/>
                    <a:pt x="2772029" y="575183"/>
                  </a:cubicBezTo>
                  <a:lnTo>
                    <a:pt x="2772029" y="127127"/>
                  </a:lnTo>
                  <a:cubicBezTo>
                    <a:pt x="2772029" y="64008"/>
                    <a:pt x="2720086" y="12700"/>
                    <a:pt x="2655951" y="12700"/>
                  </a:cubicBezTo>
                  <a:lnTo>
                    <a:pt x="128778" y="12700"/>
                  </a:lnTo>
                  <a:lnTo>
                    <a:pt x="128778" y="6350"/>
                  </a:lnTo>
                  <a:lnTo>
                    <a:pt x="128778" y="12700"/>
                  </a:lnTo>
                  <a:cubicBezTo>
                    <a:pt x="64643" y="12700"/>
                    <a:pt x="12700" y="64008"/>
                    <a:pt x="12700" y="127127"/>
                  </a:cubicBezTo>
                  <a:close/>
                </a:path>
              </a:pathLst>
            </a:custGeom>
            <a:solidFill>
              <a:srgbClr val="26A688"/>
            </a:solidFill>
          </p:spPr>
        </p:sp>
      </p:grpSp>
      <p:sp>
        <p:nvSpPr>
          <p:cNvPr name="TextBox 10" id="10"/>
          <p:cNvSpPr txBox="true"/>
          <p:nvPr/>
        </p:nvSpPr>
        <p:spPr>
          <a:xfrm rot="0">
            <a:off x="7972577" y="1466698"/>
            <a:ext cx="1736674" cy="393649"/>
          </a:xfrm>
          <a:prstGeom prst="rect">
            <a:avLst/>
          </a:prstGeom>
        </p:spPr>
        <p:txBody>
          <a:bodyPr anchor="t" rtlCol="false" tIns="0" lIns="0" bIns="0" rIns="0">
            <a:spAutoFit/>
          </a:bodyPr>
          <a:lstStyle/>
          <a:p>
            <a:pPr algn="l">
              <a:lnSpc>
                <a:spcPts val="2625"/>
              </a:lnSpc>
            </a:pPr>
            <a:r>
              <a:rPr lang="en-US" sz="1687">
                <a:solidFill>
                  <a:srgbClr val="26A688"/>
                </a:solidFill>
                <a:latin typeface="Open Sans"/>
                <a:ea typeface="Open Sans"/>
                <a:cs typeface="Open Sans"/>
                <a:sym typeface="Open Sans"/>
              </a:rPr>
              <a:t>TRANSITION RISK</a:t>
            </a:r>
          </a:p>
        </p:txBody>
      </p:sp>
      <p:sp>
        <p:nvSpPr>
          <p:cNvPr name="TextBox 11" id="11"/>
          <p:cNvSpPr txBox="true"/>
          <p:nvPr/>
        </p:nvSpPr>
        <p:spPr>
          <a:xfrm rot="0">
            <a:off x="7801423" y="1995935"/>
            <a:ext cx="7614295" cy="2530475"/>
          </a:xfrm>
          <a:prstGeom prst="rect">
            <a:avLst/>
          </a:prstGeom>
        </p:spPr>
        <p:txBody>
          <a:bodyPr anchor="t" rtlCol="false" tIns="0" lIns="0" bIns="0" rIns="0">
            <a:spAutoFit/>
          </a:bodyPr>
          <a:lstStyle/>
          <a:p>
            <a:pPr algn="l">
              <a:lnSpc>
                <a:spcPts val="6625"/>
              </a:lnSpc>
            </a:pPr>
            <a:r>
              <a:rPr lang="en-US" sz="5250" b="true">
                <a:solidFill>
                  <a:srgbClr val="333F70"/>
                </a:solidFill>
                <a:latin typeface="Arimo Bold"/>
                <a:ea typeface="Arimo Bold"/>
                <a:cs typeface="Arimo Bold"/>
                <a:sym typeface="Arimo Bold"/>
              </a:rPr>
              <a:t>Addressing Transition Risk: From Energy Volatility to Resilience</a:t>
            </a:r>
          </a:p>
        </p:txBody>
      </p:sp>
      <p:sp>
        <p:nvSpPr>
          <p:cNvPr name="TextBox 12" id="12"/>
          <p:cNvSpPr txBox="true"/>
          <p:nvPr/>
        </p:nvSpPr>
        <p:spPr>
          <a:xfrm rot="0">
            <a:off x="7801423" y="4644476"/>
            <a:ext cx="9543155" cy="880472"/>
          </a:xfrm>
          <a:prstGeom prst="rect">
            <a:avLst/>
          </a:prstGeom>
        </p:spPr>
        <p:txBody>
          <a:bodyPr anchor="t" rtlCol="false" tIns="0" lIns="0" bIns="0" rIns="0">
            <a:spAutoFit/>
          </a:bodyPr>
          <a:lstStyle/>
          <a:p>
            <a:pPr algn="l">
              <a:lnSpc>
                <a:spcPts val="3312"/>
              </a:lnSpc>
            </a:pPr>
            <a:r>
              <a:rPr lang="en-US" sz="2625" b="true">
                <a:solidFill>
                  <a:srgbClr val="333F70"/>
                </a:solidFill>
                <a:latin typeface="Arimo Bold"/>
                <a:ea typeface="Arimo Bold"/>
                <a:cs typeface="Arimo Bold"/>
                <a:sym typeface="Arimo Bold"/>
              </a:rPr>
              <a:t>Why Energy Efficiency Matters for Data Center Valuations</a:t>
            </a:r>
          </a:p>
        </p:txBody>
      </p:sp>
      <p:sp>
        <p:nvSpPr>
          <p:cNvPr name="TextBox 13" id="13"/>
          <p:cNvSpPr txBox="true"/>
          <p:nvPr/>
        </p:nvSpPr>
        <p:spPr>
          <a:xfrm rot="0">
            <a:off x="7801423" y="5842549"/>
            <a:ext cx="9543155" cy="3010795"/>
          </a:xfrm>
          <a:prstGeom prst="rect">
            <a:avLst/>
          </a:prstGeom>
        </p:spPr>
        <p:txBody>
          <a:bodyPr anchor="t" rtlCol="false" tIns="0" lIns="0" bIns="0" rIns="0">
            <a:spAutoFit/>
          </a:bodyPr>
          <a:lstStyle/>
          <a:p>
            <a:pPr algn="l">
              <a:lnSpc>
                <a:spcPts val="3249"/>
              </a:lnSpc>
            </a:pPr>
            <a:r>
              <a:rPr lang="en-US" sz="2062">
                <a:solidFill>
                  <a:srgbClr val="333F70"/>
                </a:solidFill>
                <a:latin typeface="Open Sans"/>
                <a:ea typeface="Open Sans"/>
                <a:cs typeface="Open Sans"/>
                <a:sym typeface="Open Sans"/>
              </a:rPr>
              <a:t>In the U.S., energy is a material and volatile cost driver for data centers. By incentivizing efficiency through the Efficiency Swap, we ensure our clients are more profitable and statistically less likely to default. For American investors, this isn't a 'concessionary' return—it's </a:t>
            </a:r>
            <a:r>
              <a:rPr lang="en-US" sz="2062" b="true">
                <a:solidFill>
                  <a:srgbClr val="333F70"/>
                </a:solidFill>
                <a:latin typeface="Open Sans Bold"/>
                <a:ea typeface="Open Sans Bold"/>
                <a:cs typeface="Open Sans Bold"/>
                <a:sym typeface="Open Sans Bold"/>
              </a:rPr>
              <a:t>Risk-Adjusted Alpha</a:t>
            </a:r>
            <a:r>
              <a:rPr lang="en-US" sz="2062">
                <a:solidFill>
                  <a:srgbClr val="333F70"/>
                </a:solidFill>
                <a:latin typeface="Open Sans"/>
                <a:ea typeface="Open Sans"/>
                <a:cs typeface="Open Sans"/>
                <a:sym typeface="Open Sans"/>
              </a:rPr>
              <a:t>. These products signal which companies are prepared for a low-carbon regulatory environment. In a crowded market, an SLD distinguishes a </a:t>
            </a:r>
            <a:r>
              <a:rPr lang="en-US" sz="2062" b="true">
                <a:solidFill>
                  <a:srgbClr val="333F70"/>
                </a:solidFill>
                <a:latin typeface="Open Sans Bold"/>
                <a:ea typeface="Open Sans Bold"/>
                <a:cs typeface="Open Sans Bold"/>
                <a:sym typeface="Open Sans Bold"/>
              </a:rPr>
              <a:t>resilient operator</a:t>
            </a:r>
            <a:r>
              <a:rPr lang="en-US" sz="2062">
                <a:solidFill>
                  <a:srgbClr val="333F70"/>
                </a:solidFill>
                <a:latin typeface="Open Sans"/>
                <a:ea typeface="Open Sans"/>
                <a:cs typeface="Open Sans"/>
                <a:sym typeface="Open Sans"/>
              </a:rPr>
              <a:t> from one exposed to </a:t>
            </a:r>
            <a:r>
              <a:rPr lang="en-US" sz="2062" b="true">
                <a:solidFill>
                  <a:srgbClr val="333F70"/>
                </a:solidFill>
                <a:latin typeface="Open Sans Bold"/>
                <a:ea typeface="Open Sans Bold"/>
                <a:cs typeface="Open Sans Bold"/>
                <a:sym typeface="Open Sans Bold"/>
              </a:rPr>
              <a:t>stranded asset risk</a:t>
            </a:r>
            <a:r>
              <a:rPr lang="en-US" sz="2062">
                <a:solidFill>
                  <a:srgbClr val="333F70"/>
                </a:solidFill>
                <a:latin typeface="Open Sans"/>
                <a:ea typeface="Open Sans"/>
                <a:cs typeface="Open Sans"/>
                <a:sym typeface="Open Sans"/>
              </a:rPr>
              <a:t>.</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758581" y="3339856"/>
            <a:ext cx="8249098" cy="5707113"/>
            <a:chOff x="0" y="0"/>
            <a:chExt cx="10998797" cy="7609484"/>
          </a:xfrm>
        </p:grpSpPr>
        <p:sp>
          <p:nvSpPr>
            <p:cNvPr name="Freeform 7" id="7"/>
            <p:cNvSpPr/>
            <p:nvPr/>
          </p:nvSpPr>
          <p:spPr>
            <a:xfrm flipH="false" flipV="false" rot="0">
              <a:off x="0" y="0"/>
              <a:ext cx="10998835" cy="7609459"/>
            </a:xfrm>
            <a:custGeom>
              <a:avLst/>
              <a:gdLst/>
              <a:ahLst/>
              <a:cxnLst/>
              <a:rect r="r" b="b" t="t" l="l"/>
              <a:pathLst>
                <a:path h="7609459" w="10998835">
                  <a:moveTo>
                    <a:pt x="0" y="262001"/>
                  </a:moveTo>
                  <a:cubicBezTo>
                    <a:pt x="0" y="117348"/>
                    <a:pt x="117348" y="0"/>
                    <a:pt x="262001" y="0"/>
                  </a:cubicBezTo>
                  <a:lnTo>
                    <a:pt x="10736834" y="0"/>
                  </a:lnTo>
                  <a:cubicBezTo>
                    <a:pt x="10881487" y="0"/>
                    <a:pt x="10998835" y="117348"/>
                    <a:pt x="10998835" y="262001"/>
                  </a:cubicBezTo>
                  <a:lnTo>
                    <a:pt x="10998835" y="7347458"/>
                  </a:lnTo>
                  <a:cubicBezTo>
                    <a:pt x="10998835" y="7492111"/>
                    <a:pt x="10881487" y="7609459"/>
                    <a:pt x="10736834" y="7609459"/>
                  </a:cubicBezTo>
                  <a:lnTo>
                    <a:pt x="262001" y="7609459"/>
                  </a:lnTo>
                  <a:cubicBezTo>
                    <a:pt x="117348" y="7609459"/>
                    <a:pt x="0" y="7492238"/>
                    <a:pt x="0" y="7347458"/>
                  </a:cubicBezTo>
                  <a:close/>
                </a:path>
              </a:pathLst>
            </a:custGeom>
            <a:solidFill>
              <a:srgbClr val="1B5F39"/>
            </a:solidFill>
          </p:spPr>
        </p:sp>
      </p:grpSp>
      <p:sp>
        <p:nvSpPr>
          <p:cNvPr name="TextBox 8" id="8"/>
          <p:cNvSpPr txBox="true"/>
          <p:nvPr/>
        </p:nvSpPr>
        <p:spPr>
          <a:xfrm rot="0">
            <a:off x="955177" y="1192416"/>
            <a:ext cx="14040983" cy="1703387"/>
          </a:xfrm>
          <a:prstGeom prst="rect">
            <a:avLst/>
          </a:prstGeom>
        </p:spPr>
        <p:txBody>
          <a:bodyPr anchor="t" rtlCol="false" tIns="0" lIns="0" bIns="0" rIns="0">
            <a:spAutoFit/>
          </a:bodyPr>
          <a:lstStyle/>
          <a:p>
            <a:pPr algn="l">
              <a:lnSpc>
                <a:spcPts val="6687"/>
              </a:lnSpc>
            </a:pPr>
            <a:r>
              <a:rPr lang="en-US" sz="5312" b="true">
                <a:solidFill>
                  <a:srgbClr val="333F70"/>
                </a:solidFill>
                <a:latin typeface="Arimo Bold"/>
                <a:ea typeface="Arimo Bold"/>
                <a:cs typeface="Arimo Bold"/>
                <a:sym typeface="Arimo Bold"/>
              </a:rPr>
              <a:t>The Financial Logic: Why Lower Rates Protect JPMC's Balance Sheet</a:t>
            </a:r>
          </a:p>
        </p:txBody>
      </p:sp>
      <p:sp>
        <p:nvSpPr>
          <p:cNvPr name="TextBox 9" id="9"/>
          <p:cNvSpPr txBox="true"/>
          <p:nvPr/>
        </p:nvSpPr>
        <p:spPr>
          <a:xfrm rot="0">
            <a:off x="1031377" y="3526336"/>
            <a:ext cx="7703496" cy="1253128"/>
          </a:xfrm>
          <a:prstGeom prst="rect">
            <a:avLst/>
          </a:prstGeom>
        </p:spPr>
        <p:txBody>
          <a:bodyPr anchor="t" rtlCol="false" tIns="0" lIns="0" bIns="0" rIns="0">
            <a:spAutoFit/>
          </a:bodyPr>
          <a:lstStyle/>
          <a:p>
            <a:pPr algn="l">
              <a:lnSpc>
                <a:spcPts val="9250"/>
              </a:lnSpc>
            </a:pPr>
            <a:r>
              <a:rPr lang="en-US" sz="7375" b="true">
                <a:solidFill>
                  <a:srgbClr val="FFFFFF"/>
                </a:solidFill>
                <a:latin typeface="Arimo Bold"/>
                <a:ea typeface="Arimo Bold"/>
                <a:cs typeface="Arimo Bold"/>
                <a:sym typeface="Arimo Bold"/>
              </a:rPr>
              <a:t>$10B</a:t>
            </a:r>
          </a:p>
        </p:txBody>
      </p:sp>
      <p:sp>
        <p:nvSpPr>
          <p:cNvPr name="TextBox 10" id="10"/>
          <p:cNvSpPr txBox="true"/>
          <p:nvPr/>
        </p:nvSpPr>
        <p:spPr>
          <a:xfrm rot="0">
            <a:off x="1031377" y="4965944"/>
            <a:ext cx="7703496" cy="933155"/>
          </a:xfrm>
          <a:prstGeom prst="rect">
            <a:avLst/>
          </a:prstGeom>
        </p:spPr>
        <p:txBody>
          <a:bodyPr anchor="t" rtlCol="false" tIns="0" lIns="0" bIns="0" rIns="0">
            <a:spAutoFit/>
          </a:bodyPr>
          <a:lstStyle/>
          <a:p>
            <a:pPr algn="l">
              <a:lnSpc>
                <a:spcPts val="3312"/>
              </a:lnSpc>
            </a:pPr>
            <a:r>
              <a:rPr lang="en-US" sz="2125" b="true">
                <a:solidFill>
                  <a:srgbClr val="FFFFFF"/>
                </a:solidFill>
                <a:latin typeface="Open Sans Bold"/>
                <a:ea typeface="Open Sans Bold"/>
                <a:cs typeface="Open Sans Bold"/>
                <a:sym typeface="Open Sans Bold"/>
              </a:rPr>
              <a:t>Estimated market opportunity in U.S. data center financing through 2030</a:t>
            </a:r>
          </a:p>
        </p:txBody>
      </p:sp>
      <p:sp>
        <p:nvSpPr>
          <p:cNvPr name="TextBox 11" id="11"/>
          <p:cNvSpPr txBox="true"/>
          <p:nvPr/>
        </p:nvSpPr>
        <p:spPr>
          <a:xfrm rot="0">
            <a:off x="9486452" y="3564436"/>
            <a:ext cx="7855896" cy="890883"/>
          </a:xfrm>
          <a:prstGeom prst="rect">
            <a:avLst/>
          </a:prstGeom>
        </p:spPr>
        <p:txBody>
          <a:bodyPr anchor="t" rtlCol="false" tIns="0" lIns="0" bIns="0" rIns="0">
            <a:spAutoFit/>
          </a:bodyPr>
          <a:lstStyle/>
          <a:p>
            <a:pPr algn="l">
              <a:lnSpc>
                <a:spcPts val="3312"/>
              </a:lnSpc>
            </a:pPr>
            <a:r>
              <a:rPr lang="en-US" sz="2625" b="true">
                <a:solidFill>
                  <a:srgbClr val="333F70"/>
                </a:solidFill>
                <a:latin typeface="Arimo Bold"/>
                <a:ea typeface="Arimo Bold"/>
                <a:cs typeface="Arimo Bold"/>
                <a:sym typeface="Arimo Bold"/>
              </a:rPr>
              <a:t>Fiduciary Excellence Through Risk Adjustment</a:t>
            </a:r>
          </a:p>
        </p:txBody>
      </p:sp>
      <p:sp>
        <p:nvSpPr>
          <p:cNvPr name="TextBox 12" id="12"/>
          <p:cNvSpPr txBox="true"/>
          <p:nvPr/>
        </p:nvSpPr>
        <p:spPr>
          <a:xfrm rot="0">
            <a:off x="9486452" y="4641799"/>
            <a:ext cx="7855896" cy="2218582"/>
          </a:xfrm>
          <a:prstGeom prst="rect">
            <a:avLst/>
          </a:prstGeom>
        </p:spPr>
        <p:txBody>
          <a:bodyPr anchor="t" rtlCol="false" tIns="0" lIns="0" bIns="0" rIns="0">
            <a:spAutoFit/>
          </a:bodyPr>
          <a:lstStyle/>
          <a:p>
            <a:pPr algn="l">
              <a:lnSpc>
                <a:spcPts val="3312"/>
              </a:lnSpc>
            </a:pPr>
            <a:r>
              <a:rPr lang="en-US" sz="2125">
                <a:solidFill>
                  <a:srgbClr val="333F70"/>
                </a:solidFill>
                <a:latin typeface="Open Sans"/>
                <a:ea typeface="Open Sans"/>
                <a:cs typeface="Open Sans"/>
                <a:sym typeface="Open Sans"/>
              </a:rPr>
              <a:t>There is a common misconception that lower rates for efficient projects hurt the bank's bottom line. In reality, it's </a:t>
            </a:r>
            <a:r>
              <a:rPr lang="en-US" sz="2125" b="true">
                <a:solidFill>
                  <a:srgbClr val="333F70"/>
                </a:solidFill>
                <a:latin typeface="Open Sans Bold"/>
                <a:ea typeface="Open Sans Bold"/>
                <a:cs typeface="Open Sans Bold"/>
                <a:sym typeface="Open Sans Bold"/>
              </a:rPr>
              <a:t>Fiduciary Excellence</a:t>
            </a:r>
            <a:r>
              <a:rPr lang="en-US" sz="2125">
                <a:solidFill>
                  <a:srgbClr val="333F70"/>
                </a:solidFill>
                <a:latin typeface="Open Sans"/>
                <a:ea typeface="Open Sans"/>
                <a:cs typeface="Open Sans"/>
                <a:sym typeface="Open Sans"/>
              </a:rPr>
              <a:t>. A 'green' data center is a more resilient, future-proof asset. By offering a 10-basis-point discount, JPMC buys insurance against asset devaluation.</a:t>
            </a:r>
          </a:p>
        </p:txBody>
      </p:sp>
      <p:sp>
        <p:nvSpPr>
          <p:cNvPr name="TextBox 13" id="13"/>
          <p:cNvSpPr txBox="true"/>
          <p:nvPr/>
        </p:nvSpPr>
        <p:spPr>
          <a:xfrm rot="0">
            <a:off x="9486452" y="7020516"/>
            <a:ext cx="7855896" cy="1790109"/>
          </a:xfrm>
          <a:prstGeom prst="rect">
            <a:avLst/>
          </a:prstGeom>
        </p:spPr>
        <p:txBody>
          <a:bodyPr anchor="t" rtlCol="false" tIns="0" lIns="0" bIns="0" rIns="0">
            <a:spAutoFit/>
          </a:bodyPr>
          <a:lstStyle/>
          <a:p>
            <a:pPr algn="l">
              <a:lnSpc>
                <a:spcPts val="3312"/>
              </a:lnSpc>
            </a:pPr>
            <a:r>
              <a:rPr lang="en-US" sz="2125">
                <a:solidFill>
                  <a:srgbClr val="333F70"/>
                </a:solidFill>
                <a:latin typeface="Open Sans"/>
                <a:ea typeface="Open Sans"/>
                <a:cs typeface="Open Sans"/>
                <a:sym typeface="Open Sans"/>
              </a:rPr>
              <a:t>In the U.S. market, a </a:t>
            </a:r>
            <a:r>
              <a:rPr lang="en-US" sz="2125" b="true">
                <a:solidFill>
                  <a:srgbClr val="333F70"/>
                </a:solidFill>
                <a:latin typeface="Open Sans Bold"/>
                <a:ea typeface="Open Sans Bold"/>
                <a:cs typeface="Open Sans Bold"/>
                <a:sym typeface="Open Sans Bold"/>
              </a:rPr>
              <a:t>'Brown Discount'</a:t>
            </a:r>
            <a:r>
              <a:rPr lang="en-US" sz="2125">
                <a:solidFill>
                  <a:srgbClr val="333F70"/>
                </a:solidFill>
                <a:latin typeface="Open Sans"/>
                <a:ea typeface="Open Sans"/>
                <a:cs typeface="Open Sans"/>
                <a:sym typeface="Open Sans"/>
              </a:rPr>
              <a:t> is already emerging—assets that cannot prove energy efficiency are being devalued by secondary markets. Our SLD protects JPMC's balance sheet from this systemic risk.</a:t>
            </a: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992238" y="3766842"/>
            <a:ext cx="8009934" cy="38100"/>
            <a:chOff x="0" y="0"/>
            <a:chExt cx="10679913" cy="50800"/>
          </a:xfrm>
        </p:grpSpPr>
        <p:sp>
          <p:nvSpPr>
            <p:cNvPr name="Freeform 7" id="7"/>
            <p:cNvSpPr/>
            <p:nvPr/>
          </p:nvSpPr>
          <p:spPr>
            <a:xfrm flipH="false" flipV="false" rot="0">
              <a:off x="0" y="0"/>
              <a:ext cx="10679938" cy="50800"/>
            </a:xfrm>
            <a:custGeom>
              <a:avLst/>
              <a:gdLst/>
              <a:ahLst/>
              <a:cxnLst/>
              <a:rect r="r" b="b" t="t" l="l"/>
              <a:pathLst>
                <a:path h="50800" w="10679938">
                  <a:moveTo>
                    <a:pt x="0" y="0"/>
                  </a:moveTo>
                  <a:lnTo>
                    <a:pt x="10679938" y="0"/>
                  </a:lnTo>
                  <a:lnTo>
                    <a:pt x="10679938" y="50800"/>
                  </a:lnTo>
                  <a:lnTo>
                    <a:pt x="0" y="50800"/>
                  </a:lnTo>
                  <a:close/>
                </a:path>
              </a:pathLst>
            </a:custGeom>
            <a:solidFill>
              <a:srgbClr val="26A688"/>
            </a:solidFill>
          </p:spPr>
        </p:sp>
      </p:grpSp>
      <p:grpSp>
        <p:nvGrpSpPr>
          <p:cNvPr name="Group 8" id="8"/>
          <p:cNvGrpSpPr/>
          <p:nvPr/>
        </p:nvGrpSpPr>
        <p:grpSpPr>
          <a:xfrm rot="0">
            <a:off x="9285684" y="3766842"/>
            <a:ext cx="8010077" cy="38100"/>
            <a:chOff x="0" y="0"/>
            <a:chExt cx="10680103" cy="50800"/>
          </a:xfrm>
        </p:grpSpPr>
        <p:sp>
          <p:nvSpPr>
            <p:cNvPr name="Freeform 9" id="9"/>
            <p:cNvSpPr/>
            <p:nvPr/>
          </p:nvSpPr>
          <p:spPr>
            <a:xfrm flipH="false" flipV="false" rot="0">
              <a:off x="0" y="0"/>
              <a:ext cx="10680065" cy="50800"/>
            </a:xfrm>
            <a:custGeom>
              <a:avLst/>
              <a:gdLst/>
              <a:ahLst/>
              <a:cxnLst/>
              <a:rect r="r" b="b" t="t" l="l"/>
              <a:pathLst>
                <a:path h="50800" w="10680065">
                  <a:moveTo>
                    <a:pt x="0" y="0"/>
                  </a:moveTo>
                  <a:lnTo>
                    <a:pt x="10680065" y="0"/>
                  </a:lnTo>
                  <a:lnTo>
                    <a:pt x="10680065" y="50800"/>
                  </a:lnTo>
                  <a:lnTo>
                    <a:pt x="0" y="50800"/>
                  </a:lnTo>
                  <a:close/>
                </a:path>
              </a:pathLst>
            </a:custGeom>
            <a:solidFill>
              <a:srgbClr val="26A688"/>
            </a:solidFill>
          </p:spPr>
        </p:sp>
      </p:grpSp>
      <p:grpSp>
        <p:nvGrpSpPr>
          <p:cNvPr name="Group 10" id="10"/>
          <p:cNvGrpSpPr/>
          <p:nvPr/>
        </p:nvGrpSpPr>
        <p:grpSpPr>
          <a:xfrm rot="0">
            <a:off x="992238" y="6898481"/>
            <a:ext cx="8009934" cy="38100"/>
            <a:chOff x="0" y="0"/>
            <a:chExt cx="10679913" cy="50800"/>
          </a:xfrm>
        </p:grpSpPr>
        <p:sp>
          <p:nvSpPr>
            <p:cNvPr name="Freeform 11" id="11"/>
            <p:cNvSpPr/>
            <p:nvPr/>
          </p:nvSpPr>
          <p:spPr>
            <a:xfrm flipH="false" flipV="false" rot="0">
              <a:off x="0" y="0"/>
              <a:ext cx="10679938" cy="50800"/>
            </a:xfrm>
            <a:custGeom>
              <a:avLst/>
              <a:gdLst/>
              <a:ahLst/>
              <a:cxnLst/>
              <a:rect r="r" b="b" t="t" l="l"/>
              <a:pathLst>
                <a:path h="50800" w="10679938">
                  <a:moveTo>
                    <a:pt x="0" y="0"/>
                  </a:moveTo>
                  <a:lnTo>
                    <a:pt x="10679938" y="0"/>
                  </a:lnTo>
                  <a:lnTo>
                    <a:pt x="10679938" y="50800"/>
                  </a:lnTo>
                  <a:lnTo>
                    <a:pt x="0" y="50800"/>
                  </a:lnTo>
                  <a:close/>
                </a:path>
              </a:pathLst>
            </a:custGeom>
            <a:solidFill>
              <a:srgbClr val="26A688"/>
            </a:solidFill>
          </p:spPr>
        </p:sp>
      </p:grpSp>
      <p:grpSp>
        <p:nvGrpSpPr>
          <p:cNvPr name="Group 12" id="12"/>
          <p:cNvGrpSpPr/>
          <p:nvPr/>
        </p:nvGrpSpPr>
        <p:grpSpPr>
          <a:xfrm rot="0">
            <a:off x="9285684" y="6898481"/>
            <a:ext cx="8010077" cy="38100"/>
            <a:chOff x="0" y="0"/>
            <a:chExt cx="10680103" cy="50800"/>
          </a:xfrm>
        </p:grpSpPr>
        <p:sp>
          <p:nvSpPr>
            <p:cNvPr name="Freeform 13" id="13"/>
            <p:cNvSpPr/>
            <p:nvPr/>
          </p:nvSpPr>
          <p:spPr>
            <a:xfrm flipH="false" flipV="false" rot="0">
              <a:off x="0" y="0"/>
              <a:ext cx="10680065" cy="50800"/>
            </a:xfrm>
            <a:custGeom>
              <a:avLst/>
              <a:gdLst/>
              <a:ahLst/>
              <a:cxnLst/>
              <a:rect r="r" b="b" t="t" l="l"/>
              <a:pathLst>
                <a:path h="50800" w="10680065">
                  <a:moveTo>
                    <a:pt x="0" y="0"/>
                  </a:moveTo>
                  <a:lnTo>
                    <a:pt x="10680065" y="0"/>
                  </a:lnTo>
                  <a:lnTo>
                    <a:pt x="10680065" y="50800"/>
                  </a:lnTo>
                  <a:lnTo>
                    <a:pt x="0" y="50800"/>
                  </a:lnTo>
                  <a:close/>
                </a:path>
              </a:pathLst>
            </a:custGeom>
            <a:solidFill>
              <a:srgbClr val="26A688"/>
            </a:solidFill>
          </p:spPr>
        </p:sp>
      </p:grpSp>
      <p:sp>
        <p:nvSpPr>
          <p:cNvPr name="TextBox 14" id="14"/>
          <p:cNvSpPr txBox="true"/>
          <p:nvPr/>
        </p:nvSpPr>
        <p:spPr>
          <a:xfrm rot="0">
            <a:off x="992238" y="926897"/>
            <a:ext cx="11245625" cy="1776412"/>
          </a:xfrm>
          <a:prstGeom prst="rect">
            <a:avLst/>
          </a:prstGeom>
        </p:spPr>
        <p:txBody>
          <a:bodyPr anchor="t" rtlCol="false" tIns="0" lIns="0" bIns="0" rIns="0">
            <a:spAutoFit/>
          </a:bodyPr>
          <a:lstStyle/>
          <a:p>
            <a:pPr algn="l">
              <a:lnSpc>
                <a:spcPts val="6937"/>
              </a:lnSpc>
            </a:pPr>
            <a:r>
              <a:rPr lang="en-US" sz="5562" b="true">
                <a:solidFill>
                  <a:srgbClr val="333F70"/>
                </a:solidFill>
                <a:latin typeface="Arimo Bold"/>
                <a:ea typeface="Arimo Bold"/>
                <a:cs typeface="Arimo Bold"/>
                <a:sym typeface="Arimo Bold"/>
              </a:rPr>
              <a:t>Guarding Against Greenwashing: Verification Standards</a:t>
            </a:r>
          </a:p>
        </p:txBody>
      </p:sp>
      <p:sp>
        <p:nvSpPr>
          <p:cNvPr name="TextBox 15" id="15"/>
          <p:cNvSpPr txBox="true"/>
          <p:nvPr/>
        </p:nvSpPr>
        <p:spPr>
          <a:xfrm rot="0">
            <a:off x="992238" y="3218259"/>
            <a:ext cx="283521" cy="459134"/>
          </a:xfrm>
          <a:prstGeom prst="rect">
            <a:avLst/>
          </a:prstGeom>
        </p:spPr>
        <p:txBody>
          <a:bodyPr anchor="t" rtlCol="false" tIns="0" lIns="0" bIns="0" rIns="0">
            <a:spAutoFit/>
          </a:bodyPr>
          <a:lstStyle/>
          <a:p>
            <a:pPr algn="l">
              <a:lnSpc>
                <a:spcPts val="3562"/>
              </a:lnSpc>
            </a:pPr>
            <a:r>
              <a:rPr lang="en-US" sz="2187">
                <a:solidFill>
                  <a:srgbClr val="333F70"/>
                </a:solidFill>
                <a:latin typeface="Arimo"/>
                <a:ea typeface="Arimo"/>
                <a:cs typeface="Arimo"/>
                <a:sym typeface="Arimo"/>
              </a:rPr>
              <a:t>01</a:t>
            </a:r>
          </a:p>
        </p:txBody>
      </p:sp>
      <p:sp>
        <p:nvSpPr>
          <p:cNvPr name="TextBox 16" id="16"/>
          <p:cNvSpPr txBox="true"/>
          <p:nvPr/>
        </p:nvSpPr>
        <p:spPr>
          <a:xfrm rot="0">
            <a:off x="992238" y="3946627"/>
            <a:ext cx="5244856" cy="481012"/>
          </a:xfrm>
          <a:prstGeom prst="rect">
            <a:avLst/>
          </a:prstGeom>
        </p:spPr>
        <p:txBody>
          <a:bodyPr anchor="t" rtlCol="false" tIns="0" lIns="0" bIns="0" rIns="0">
            <a:spAutoFit/>
          </a:bodyPr>
          <a:lstStyle/>
          <a:p>
            <a:pPr algn="l">
              <a:lnSpc>
                <a:spcPts val="3437"/>
              </a:lnSpc>
            </a:pPr>
            <a:r>
              <a:rPr lang="en-US" sz="2750" b="true">
                <a:solidFill>
                  <a:srgbClr val="333F70"/>
                </a:solidFill>
                <a:latin typeface="Arimo Bold"/>
                <a:ea typeface="Arimo Bold"/>
                <a:cs typeface="Arimo Bold"/>
                <a:sym typeface="Arimo Bold"/>
              </a:rPr>
              <a:t>Third-Party Verification</a:t>
            </a:r>
          </a:p>
        </p:txBody>
      </p:sp>
      <p:sp>
        <p:nvSpPr>
          <p:cNvPr name="TextBox 17" id="17"/>
          <p:cNvSpPr txBox="true"/>
          <p:nvPr/>
        </p:nvSpPr>
        <p:spPr>
          <a:xfrm rot="0">
            <a:off x="992238" y="4512021"/>
            <a:ext cx="8009934" cy="1446609"/>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Mandatory 'Big Four' auditors (Deloitte, PwC, EY, KPMG) verify all PUE and carbon intensity data before any rate adjustment occurs.</a:t>
            </a:r>
          </a:p>
        </p:txBody>
      </p:sp>
      <p:sp>
        <p:nvSpPr>
          <p:cNvPr name="TextBox 18" id="18"/>
          <p:cNvSpPr txBox="true"/>
          <p:nvPr/>
        </p:nvSpPr>
        <p:spPr>
          <a:xfrm rot="0">
            <a:off x="9285684" y="3218259"/>
            <a:ext cx="283521" cy="459134"/>
          </a:xfrm>
          <a:prstGeom prst="rect">
            <a:avLst/>
          </a:prstGeom>
        </p:spPr>
        <p:txBody>
          <a:bodyPr anchor="t" rtlCol="false" tIns="0" lIns="0" bIns="0" rIns="0">
            <a:spAutoFit/>
          </a:bodyPr>
          <a:lstStyle/>
          <a:p>
            <a:pPr algn="l">
              <a:lnSpc>
                <a:spcPts val="3562"/>
              </a:lnSpc>
            </a:pPr>
            <a:r>
              <a:rPr lang="en-US" sz="2187">
                <a:solidFill>
                  <a:srgbClr val="333F70"/>
                </a:solidFill>
                <a:latin typeface="Arimo"/>
                <a:ea typeface="Arimo"/>
                <a:cs typeface="Arimo"/>
                <a:sym typeface="Arimo"/>
              </a:rPr>
              <a:t>02</a:t>
            </a:r>
          </a:p>
        </p:txBody>
      </p:sp>
      <p:sp>
        <p:nvSpPr>
          <p:cNvPr name="TextBox 19" id="19"/>
          <p:cNvSpPr txBox="true"/>
          <p:nvPr/>
        </p:nvSpPr>
        <p:spPr>
          <a:xfrm rot="0">
            <a:off x="9285684" y="3946627"/>
            <a:ext cx="4886477" cy="481012"/>
          </a:xfrm>
          <a:prstGeom prst="rect">
            <a:avLst/>
          </a:prstGeom>
        </p:spPr>
        <p:txBody>
          <a:bodyPr anchor="t" rtlCol="false" tIns="0" lIns="0" bIns="0" rIns="0">
            <a:spAutoFit/>
          </a:bodyPr>
          <a:lstStyle/>
          <a:p>
            <a:pPr algn="l">
              <a:lnSpc>
                <a:spcPts val="3437"/>
              </a:lnSpc>
            </a:pPr>
            <a:r>
              <a:rPr lang="en-US" sz="2750" b="true">
                <a:solidFill>
                  <a:srgbClr val="333F70"/>
                </a:solidFill>
                <a:latin typeface="Arimo Bold"/>
                <a:ea typeface="Arimo Bold"/>
                <a:cs typeface="Arimo Bold"/>
                <a:sym typeface="Arimo Bold"/>
              </a:rPr>
              <a:t>Standardized Metrics</a:t>
            </a:r>
          </a:p>
        </p:txBody>
      </p:sp>
      <p:sp>
        <p:nvSpPr>
          <p:cNvPr name="TextBox 20" id="20"/>
          <p:cNvSpPr txBox="true"/>
          <p:nvPr/>
        </p:nvSpPr>
        <p:spPr>
          <a:xfrm rot="0">
            <a:off x="9285684" y="4512021"/>
            <a:ext cx="8010077" cy="1446609"/>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PUE (Power Usage Effectiveness) is the industry-standard KPI for data center efficiency, eliminating inconsistent self-reporting and ensuring comparability.</a:t>
            </a:r>
          </a:p>
        </p:txBody>
      </p:sp>
      <p:sp>
        <p:nvSpPr>
          <p:cNvPr name="TextBox 21" id="21"/>
          <p:cNvSpPr txBox="true"/>
          <p:nvPr/>
        </p:nvSpPr>
        <p:spPr>
          <a:xfrm rot="0">
            <a:off x="992238" y="6349898"/>
            <a:ext cx="283521" cy="459134"/>
          </a:xfrm>
          <a:prstGeom prst="rect">
            <a:avLst/>
          </a:prstGeom>
        </p:spPr>
        <p:txBody>
          <a:bodyPr anchor="t" rtlCol="false" tIns="0" lIns="0" bIns="0" rIns="0">
            <a:spAutoFit/>
          </a:bodyPr>
          <a:lstStyle/>
          <a:p>
            <a:pPr algn="l">
              <a:lnSpc>
                <a:spcPts val="3562"/>
              </a:lnSpc>
            </a:pPr>
            <a:r>
              <a:rPr lang="en-US" sz="2187">
                <a:solidFill>
                  <a:srgbClr val="333F70"/>
                </a:solidFill>
                <a:latin typeface="Arimo"/>
                <a:ea typeface="Arimo"/>
                <a:cs typeface="Arimo"/>
                <a:sym typeface="Arimo"/>
              </a:rPr>
              <a:t>03</a:t>
            </a:r>
          </a:p>
        </p:txBody>
      </p:sp>
      <p:sp>
        <p:nvSpPr>
          <p:cNvPr name="TextBox 22" id="22"/>
          <p:cNvSpPr txBox="true"/>
          <p:nvPr/>
        </p:nvSpPr>
        <p:spPr>
          <a:xfrm rot="0">
            <a:off x="992238" y="7078266"/>
            <a:ext cx="3544043" cy="481012"/>
          </a:xfrm>
          <a:prstGeom prst="rect">
            <a:avLst/>
          </a:prstGeom>
        </p:spPr>
        <p:txBody>
          <a:bodyPr anchor="t" rtlCol="false" tIns="0" lIns="0" bIns="0" rIns="0">
            <a:spAutoFit/>
          </a:bodyPr>
          <a:lstStyle/>
          <a:p>
            <a:pPr algn="l">
              <a:lnSpc>
                <a:spcPts val="3437"/>
              </a:lnSpc>
            </a:pPr>
            <a:r>
              <a:rPr lang="en-US" sz="2750" b="true">
                <a:solidFill>
                  <a:srgbClr val="333F70"/>
                </a:solidFill>
                <a:latin typeface="Arimo Bold"/>
                <a:ea typeface="Arimo Bold"/>
                <a:cs typeface="Arimo Bold"/>
                <a:sym typeface="Arimo Bold"/>
              </a:rPr>
              <a:t>Legal Certainty</a:t>
            </a:r>
          </a:p>
        </p:txBody>
      </p:sp>
      <p:sp>
        <p:nvSpPr>
          <p:cNvPr name="TextBox 23" id="23"/>
          <p:cNvSpPr txBox="true"/>
          <p:nvPr/>
        </p:nvSpPr>
        <p:spPr>
          <a:xfrm rot="0">
            <a:off x="992238" y="7643660"/>
            <a:ext cx="8009934" cy="1446609"/>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Clear contractual language defines PUE thresholds (1.2 target), calculation methodologies, and dispute resolution mechanisms for all Efficiency Swaps.</a:t>
            </a:r>
          </a:p>
        </p:txBody>
      </p:sp>
      <p:sp>
        <p:nvSpPr>
          <p:cNvPr name="TextBox 24" id="24"/>
          <p:cNvSpPr txBox="true"/>
          <p:nvPr/>
        </p:nvSpPr>
        <p:spPr>
          <a:xfrm rot="0">
            <a:off x="9285684" y="6349898"/>
            <a:ext cx="283521" cy="459134"/>
          </a:xfrm>
          <a:prstGeom prst="rect">
            <a:avLst/>
          </a:prstGeom>
        </p:spPr>
        <p:txBody>
          <a:bodyPr anchor="t" rtlCol="false" tIns="0" lIns="0" bIns="0" rIns="0">
            <a:spAutoFit/>
          </a:bodyPr>
          <a:lstStyle/>
          <a:p>
            <a:pPr algn="l">
              <a:lnSpc>
                <a:spcPts val="3562"/>
              </a:lnSpc>
            </a:pPr>
            <a:r>
              <a:rPr lang="en-US" sz="2187">
                <a:solidFill>
                  <a:srgbClr val="333F70"/>
                </a:solidFill>
                <a:latin typeface="Arimo"/>
                <a:ea typeface="Arimo"/>
                <a:cs typeface="Arimo"/>
                <a:sym typeface="Arimo"/>
              </a:rPr>
              <a:t>04</a:t>
            </a:r>
          </a:p>
        </p:txBody>
      </p:sp>
      <p:sp>
        <p:nvSpPr>
          <p:cNvPr name="TextBox 25" id="25"/>
          <p:cNvSpPr txBox="true"/>
          <p:nvPr/>
        </p:nvSpPr>
        <p:spPr>
          <a:xfrm rot="0">
            <a:off x="9285684" y="7078266"/>
            <a:ext cx="4849263" cy="481012"/>
          </a:xfrm>
          <a:prstGeom prst="rect">
            <a:avLst/>
          </a:prstGeom>
        </p:spPr>
        <p:txBody>
          <a:bodyPr anchor="t" rtlCol="false" tIns="0" lIns="0" bIns="0" rIns="0">
            <a:spAutoFit/>
          </a:bodyPr>
          <a:lstStyle/>
          <a:p>
            <a:pPr algn="l">
              <a:lnSpc>
                <a:spcPts val="3437"/>
              </a:lnSpc>
            </a:pPr>
            <a:r>
              <a:rPr lang="en-US" sz="2750" b="true">
                <a:solidFill>
                  <a:srgbClr val="333F70"/>
                </a:solidFill>
                <a:latin typeface="Arimo Bold"/>
                <a:ea typeface="Arimo Bold"/>
                <a:cs typeface="Arimo Bold"/>
                <a:sym typeface="Arimo Bold"/>
              </a:rPr>
              <a:t>Regulatory Alignment</a:t>
            </a:r>
          </a:p>
        </p:txBody>
      </p:sp>
      <p:sp>
        <p:nvSpPr>
          <p:cNvPr name="TextBox 26" id="26"/>
          <p:cNvSpPr txBox="true"/>
          <p:nvPr/>
        </p:nvSpPr>
        <p:spPr>
          <a:xfrm rot="0">
            <a:off x="9285684" y="7643660"/>
            <a:ext cx="8010077" cy="1446609"/>
          </a:xfrm>
          <a:prstGeom prst="rect">
            <a:avLst/>
          </a:prstGeom>
        </p:spPr>
        <p:txBody>
          <a:bodyPr anchor="t" rtlCol="false" tIns="0" lIns="0" bIns="0" rIns="0">
            <a:spAutoFit/>
          </a:bodyPr>
          <a:lstStyle/>
          <a:p>
            <a:pPr algn="l">
              <a:lnSpc>
                <a:spcPts val="3562"/>
              </a:lnSpc>
            </a:pPr>
            <a:r>
              <a:rPr lang="en-US" sz="2187">
                <a:solidFill>
                  <a:srgbClr val="333F70"/>
                </a:solidFill>
                <a:latin typeface="Open Sans"/>
                <a:ea typeface="Open Sans"/>
                <a:cs typeface="Open Sans"/>
                <a:sym typeface="Open Sans"/>
              </a:rPr>
              <a:t>KPIs structured to anticipate SEC climate disclosure rules and potential federal carbon pricing mechanisms affecting data center operations.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2273516" y="3812396"/>
            <a:ext cx="9000934" cy="5023663"/>
            <a:chOff x="0" y="0"/>
            <a:chExt cx="11054156" cy="6169622"/>
          </a:xfrm>
        </p:grpSpPr>
        <p:sp>
          <p:nvSpPr>
            <p:cNvPr name="Freeform 7" id="7" descr="preencoded.png"/>
            <p:cNvSpPr/>
            <p:nvPr/>
          </p:nvSpPr>
          <p:spPr>
            <a:xfrm flipH="false" flipV="false" rot="0">
              <a:off x="0" y="0"/>
              <a:ext cx="11054207" cy="6169660"/>
            </a:xfrm>
            <a:custGeom>
              <a:avLst/>
              <a:gdLst/>
              <a:ahLst/>
              <a:cxnLst/>
              <a:rect r="r" b="b" t="t" l="l"/>
              <a:pathLst>
                <a:path h="6169660" w="11054207">
                  <a:moveTo>
                    <a:pt x="0" y="0"/>
                  </a:moveTo>
                  <a:lnTo>
                    <a:pt x="11054207" y="0"/>
                  </a:lnTo>
                  <a:lnTo>
                    <a:pt x="11054207" y="6169660"/>
                  </a:lnTo>
                  <a:lnTo>
                    <a:pt x="0" y="6169660"/>
                  </a:lnTo>
                  <a:lnTo>
                    <a:pt x="0" y="0"/>
                  </a:lnTo>
                  <a:close/>
                </a:path>
              </a:pathLst>
            </a:custGeom>
            <a:blipFill>
              <a:blip r:embed="rId3"/>
              <a:stretch>
                <a:fillRect l="0" t="-44" r="0" b="-43"/>
              </a:stretch>
            </a:blipFill>
          </p:spPr>
        </p:sp>
      </p:grpSp>
      <p:sp>
        <p:nvSpPr>
          <p:cNvPr name="TextBox 8" id="8"/>
          <p:cNvSpPr txBox="true"/>
          <p:nvPr/>
        </p:nvSpPr>
        <p:spPr>
          <a:xfrm rot="0">
            <a:off x="2273516" y="1865762"/>
            <a:ext cx="13002368" cy="1225153"/>
          </a:xfrm>
          <a:prstGeom prst="rect">
            <a:avLst/>
          </a:prstGeom>
        </p:spPr>
        <p:txBody>
          <a:bodyPr anchor="t" rtlCol="false" tIns="0" lIns="0" bIns="0" rIns="0">
            <a:spAutoFit/>
          </a:bodyPr>
          <a:lstStyle/>
          <a:p>
            <a:pPr algn="l">
              <a:lnSpc>
                <a:spcPts val="4625"/>
              </a:lnSpc>
            </a:pPr>
            <a:r>
              <a:rPr lang="en-US" sz="3687" b="true">
                <a:solidFill>
                  <a:srgbClr val="333F70"/>
                </a:solidFill>
                <a:latin typeface="Arimo Bold"/>
                <a:ea typeface="Arimo Bold"/>
                <a:cs typeface="Arimo Bold"/>
                <a:sym typeface="Arimo Bold"/>
              </a:rPr>
              <a:t>Market Leadership: Setting the Wall Street Standard for Data Centers</a:t>
            </a:r>
          </a:p>
        </p:txBody>
      </p:sp>
      <p:sp>
        <p:nvSpPr>
          <p:cNvPr name="TextBox 9" id="9"/>
          <p:cNvSpPr txBox="true"/>
          <p:nvPr/>
        </p:nvSpPr>
        <p:spPr>
          <a:xfrm rot="0">
            <a:off x="11783748" y="3581363"/>
            <a:ext cx="4616318" cy="996914"/>
          </a:xfrm>
          <a:prstGeom prst="rect">
            <a:avLst/>
          </a:prstGeom>
        </p:spPr>
        <p:txBody>
          <a:bodyPr anchor="t" rtlCol="false" tIns="0" lIns="0" bIns="0" rIns="0">
            <a:spAutoFit/>
          </a:bodyPr>
          <a:lstStyle/>
          <a:p>
            <a:pPr algn="l">
              <a:lnSpc>
                <a:spcPts val="2510"/>
              </a:lnSpc>
            </a:pPr>
            <a:r>
              <a:rPr lang="en-US" sz="1967" b="true">
                <a:solidFill>
                  <a:srgbClr val="333F70"/>
                </a:solidFill>
                <a:latin typeface="Arimo Bold"/>
                <a:ea typeface="Arimo Bold"/>
                <a:cs typeface="Arimo Bold"/>
                <a:sym typeface="Arimo Bold"/>
              </a:rPr>
              <a:t>$2.5 Trillion Sustainable Development Commitment by 2030</a:t>
            </a:r>
          </a:p>
        </p:txBody>
      </p:sp>
      <p:sp>
        <p:nvSpPr>
          <p:cNvPr name="TextBox 10" id="10"/>
          <p:cNvSpPr txBox="true"/>
          <p:nvPr/>
        </p:nvSpPr>
        <p:spPr>
          <a:xfrm rot="0">
            <a:off x="11783748" y="4685594"/>
            <a:ext cx="4616318" cy="2206664"/>
          </a:xfrm>
          <a:prstGeom prst="rect">
            <a:avLst/>
          </a:prstGeom>
        </p:spPr>
        <p:txBody>
          <a:bodyPr anchor="t" rtlCol="false" tIns="0" lIns="0" bIns="0" rIns="0">
            <a:spAutoFit/>
          </a:bodyPr>
          <a:lstStyle/>
          <a:p>
            <a:pPr algn="l">
              <a:lnSpc>
                <a:spcPts val="2103"/>
              </a:lnSpc>
            </a:pPr>
            <a:r>
              <a:rPr lang="en-US" sz="1560">
                <a:solidFill>
                  <a:srgbClr val="333F70"/>
                </a:solidFill>
                <a:latin typeface="Open Sans"/>
                <a:ea typeface="Open Sans"/>
                <a:cs typeface="Open Sans"/>
                <a:sym typeface="Open Sans"/>
              </a:rPr>
              <a:t>JPMC's ambitious sustainability target positions the Efficiency Swap as the "connective tissue" ensuring capital deployment to data centers actually reduces energy intensity rather than serving as window dressing. By standardizing these swaps, JPMC sets a benchmark that other major U.S. players—from BofA to Citi—will be forced to adopt.</a:t>
            </a:r>
          </a:p>
        </p:txBody>
      </p:sp>
      <p:sp>
        <p:nvSpPr>
          <p:cNvPr name="TextBox 11" id="11"/>
          <p:cNvSpPr txBox="true"/>
          <p:nvPr/>
        </p:nvSpPr>
        <p:spPr>
          <a:xfrm rot="0">
            <a:off x="11783748" y="6985997"/>
            <a:ext cx="4616318" cy="845354"/>
          </a:xfrm>
          <a:prstGeom prst="rect">
            <a:avLst/>
          </a:prstGeom>
        </p:spPr>
        <p:txBody>
          <a:bodyPr anchor="t" rtlCol="false" tIns="0" lIns="0" bIns="0" rIns="0">
            <a:spAutoFit/>
          </a:bodyPr>
          <a:lstStyle/>
          <a:p>
            <a:pPr algn="l">
              <a:lnSpc>
                <a:spcPts val="2103"/>
              </a:lnSpc>
            </a:pPr>
            <a:r>
              <a:rPr lang="en-US" sz="1560">
                <a:solidFill>
                  <a:srgbClr val="333F70"/>
                </a:solidFill>
                <a:latin typeface="Open Sans"/>
                <a:ea typeface="Open Sans"/>
                <a:cs typeface="Open Sans"/>
                <a:sym typeface="Open Sans"/>
              </a:rPr>
              <a:t>We are moving toward a future where ESG isn't a separate department, but a core component of how risk is priced on Wall Street.</a:t>
            </a:r>
          </a:p>
        </p:txBody>
      </p:sp>
      <p:sp>
        <p:nvSpPr>
          <p:cNvPr name="TextBox 12" id="12"/>
          <p:cNvSpPr txBox="true"/>
          <p:nvPr/>
        </p:nvSpPr>
        <p:spPr>
          <a:xfrm rot="0">
            <a:off x="11783748" y="7925091"/>
            <a:ext cx="4616318" cy="1117614"/>
          </a:xfrm>
          <a:prstGeom prst="rect">
            <a:avLst/>
          </a:prstGeom>
        </p:spPr>
        <p:txBody>
          <a:bodyPr anchor="t" rtlCol="false" tIns="0" lIns="0" bIns="0" rIns="0">
            <a:spAutoFit/>
          </a:bodyPr>
          <a:lstStyle/>
          <a:p>
            <a:pPr algn="l">
              <a:lnSpc>
                <a:spcPts val="2103"/>
              </a:lnSpc>
            </a:pPr>
            <a:r>
              <a:rPr lang="en-US" sz="1560" b="true">
                <a:solidFill>
                  <a:srgbClr val="333F70"/>
                </a:solidFill>
                <a:latin typeface="Open Sans Bold"/>
                <a:ea typeface="Open Sans Bold"/>
                <a:cs typeface="Open Sans Bold"/>
                <a:sym typeface="Open Sans Bold"/>
              </a:rPr>
              <a:t>Competitive Advantage:</a:t>
            </a:r>
            <a:r>
              <a:rPr lang="en-US" sz="1560">
                <a:solidFill>
                  <a:srgbClr val="333F70"/>
                </a:solidFill>
                <a:latin typeface="Open Sans"/>
                <a:ea typeface="Open Sans"/>
                <a:cs typeface="Open Sans"/>
                <a:sym typeface="Open Sans"/>
              </a:rPr>
              <a:t> Early-mover status in data center SLD structuring provides JPMC with proprietary data on decarbonization costs across the AI infrastructure sector.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890883" y="1091060"/>
            <a:ext cx="3613252" cy="461667"/>
            <a:chOff x="0" y="0"/>
            <a:chExt cx="4817669" cy="615556"/>
          </a:xfrm>
        </p:grpSpPr>
        <p:sp>
          <p:nvSpPr>
            <p:cNvPr name="Freeform 7" id="7"/>
            <p:cNvSpPr/>
            <p:nvPr/>
          </p:nvSpPr>
          <p:spPr>
            <a:xfrm flipH="false" flipV="false" rot="0">
              <a:off x="0" y="0"/>
              <a:ext cx="4817618" cy="615569"/>
            </a:xfrm>
            <a:custGeom>
              <a:avLst/>
              <a:gdLst/>
              <a:ahLst/>
              <a:cxnLst/>
              <a:rect r="r" b="b" t="t" l="l"/>
              <a:pathLst>
                <a:path h="615569" w="4817618">
                  <a:moveTo>
                    <a:pt x="0" y="114046"/>
                  </a:moveTo>
                  <a:cubicBezTo>
                    <a:pt x="0" y="51054"/>
                    <a:pt x="51054" y="0"/>
                    <a:pt x="114046" y="0"/>
                  </a:cubicBezTo>
                  <a:lnTo>
                    <a:pt x="4703572" y="0"/>
                  </a:lnTo>
                  <a:cubicBezTo>
                    <a:pt x="4766564" y="0"/>
                    <a:pt x="4817618" y="51054"/>
                    <a:pt x="4817618" y="114046"/>
                  </a:cubicBezTo>
                  <a:lnTo>
                    <a:pt x="4817618" y="501523"/>
                  </a:lnTo>
                  <a:cubicBezTo>
                    <a:pt x="4817618" y="564515"/>
                    <a:pt x="4766564" y="615569"/>
                    <a:pt x="4703572" y="615569"/>
                  </a:cubicBezTo>
                  <a:lnTo>
                    <a:pt x="114046" y="615569"/>
                  </a:lnTo>
                  <a:cubicBezTo>
                    <a:pt x="51054" y="615569"/>
                    <a:pt x="0" y="564515"/>
                    <a:pt x="0" y="501523"/>
                  </a:cubicBezTo>
                  <a:close/>
                </a:path>
              </a:pathLst>
            </a:custGeom>
            <a:solidFill>
              <a:srgbClr val="D6F5EE"/>
            </a:solidFill>
          </p:spPr>
        </p:sp>
      </p:grpSp>
      <p:sp>
        <p:nvSpPr>
          <p:cNvPr name="Freeform 8" id="8" descr="preencoded.png"/>
          <p:cNvSpPr/>
          <p:nvPr/>
        </p:nvSpPr>
        <p:spPr>
          <a:xfrm flipH="false" flipV="false" rot="0">
            <a:off x="1043578" y="1220095"/>
            <a:ext cx="203597" cy="203597"/>
          </a:xfrm>
          <a:custGeom>
            <a:avLst/>
            <a:gdLst/>
            <a:ahLst/>
            <a:cxnLst/>
            <a:rect r="r" b="b" t="t" l="l"/>
            <a:pathLst>
              <a:path h="203597" w="203597">
                <a:moveTo>
                  <a:pt x="0" y="0"/>
                </a:moveTo>
                <a:lnTo>
                  <a:pt x="203597" y="0"/>
                </a:lnTo>
                <a:lnTo>
                  <a:pt x="203597" y="203597"/>
                </a:lnTo>
                <a:lnTo>
                  <a:pt x="0" y="203597"/>
                </a:lnTo>
                <a:lnTo>
                  <a:pt x="0" y="0"/>
                </a:lnTo>
                <a:close/>
              </a:path>
            </a:pathLst>
          </a:custGeom>
          <a:blipFill>
            <a:blip r:embed="rId2">
              <a:extLst>
                <a:ext uri="{96DAC541-7B7A-43D3-8B79-37D633B846F1}">
                  <asvg:svgBlip xmlns:asvg="http://schemas.microsoft.com/office/drawing/2016/SVG/main" r:embed="rId3"/>
                </a:ext>
              </a:extLst>
            </a:blip>
            <a:stretch>
              <a:fillRect l="0" t="-18180" r="0" b="-18184"/>
            </a:stretch>
          </a:blipFill>
        </p:spPr>
      </p:sp>
      <p:grpSp>
        <p:nvGrpSpPr>
          <p:cNvPr name="Group 9" id="9"/>
          <p:cNvGrpSpPr/>
          <p:nvPr/>
        </p:nvGrpSpPr>
        <p:grpSpPr>
          <a:xfrm rot="0">
            <a:off x="890883" y="3520440"/>
            <a:ext cx="5502031" cy="1018137"/>
            <a:chOff x="0" y="0"/>
            <a:chExt cx="7336041" cy="1357516"/>
          </a:xfrm>
        </p:grpSpPr>
        <p:sp>
          <p:nvSpPr>
            <p:cNvPr name="Freeform 10" id="10" descr="preencoded.png"/>
            <p:cNvSpPr/>
            <p:nvPr/>
          </p:nvSpPr>
          <p:spPr>
            <a:xfrm flipH="false" flipV="false" rot="0">
              <a:off x="0" y="0"/>
              <a:ext cx="7336028" cy="1357503"/>
            </a:xfrm>
            <a:custGeom>
              <a:avLst/>
              <a:gdLst/>
              <a:ahLst/>
              <a:cxnLst/>
              <a:rect r="r" b="b" t="t" l="l"/>
              <a:pathLst>
                <a:path h="1357503" w="7336028">
                  <a:moveTo>
                    <a:pt x="0" y="0"/>
                  </a:moveTo>
                  <a:lnTo>
                    <a:pt x="7336028" y="0"/>
                  </a:lnTo>
                  <a:lnTo>
                    <a:pt x="7336028" y="1357503"/>
                  </a:lnTo>
                  <a:lnTo>
                    <a:pt x="0" y="1357503"/>
                  </a:lnTo>
                  <a:lnTo>
                    <a:pt x="0" y="0"/>
                  </a:lnTo>
                  <a:close/>
                </a:path>
              </a:pathLst>
            </a:custGeom>
            <a:blipFill>
              <a:blip r:embed="rId4"/>
              <a:stretch>
                <a:fillRect l="0" t="-19" r="0" b="-20"/>
              </a:stretch>
            </a:blipFill>
          </p:spPr>
        </p:sp>
      </p:grpSp>
      <p:grpSp>
        <p:nvGrpSpPr>
          <p:cNvPr name="Group 11" id="11"/>
          <p:cNvGrpSpPr/>
          <p:nvPr/>
        </p:nvGrpSpPr>
        <p:grpSpPr>
          <a:xfrm rot="0">
            <a:off x="6392913" y="3520440"/>
            <a:ext cx="5502031" cy="1018137"/>
            <a:chOff x="0" y="0"/>
            <a:chExt cx="7336041" cy="1357516"/>
          </a:xfrm>
        </p:grpSpPr>
        <p:sp>
          <p:nvSpPr>
            <p:cNvPr name="Freeform 12" id="12" descr="preencoded.png"/>
            <p:cNvSpPr/>
            <p:nvPr/>
          </p:nvSpPr>
          <p:spPr>
            <a:xfrm flipH="false" flipV="false" rot="0">
              <a:off x="0" y="0"/>
              <a:ext cx="7336028" cy="1357503"/>
            </a:xfrm>
            <a:custGeom>
              <a:avLst/>
              <a:gdLst/>
              <a:ahLst/>
              <a:cxnLst/>
              <a:rect r="r" b="b" t="t" l="l"/>
              <a:pathLst>
                <a:path h="1357503" w="7336028">
                  <a:moveTo>
                    <a:pt x="0" y="0"/>
                  </a:moveTo>
                  <a:lnTo>
                    <a:pt x="7336028" y="0"/>
                  </a:lnTo>
                  <a:lnTo>
                    <a:pt x="7336028" y="1357503"/>
                  </a:lnTo>
                  <a:lnTo>
                    <a:pt x="0" y="1357503"/>
                  </a:lnTo>
                  <a:lnTo>
                    <a:pt x="0" y="0"/>
                  </a:lnTo>
                  <a:close/>
                </a:path>
              </a:pathLst>
            </a:custGeom>
            <a:blipFill>
              <a:blip r:embed="rId5"/>
              <a:stretch>
                <a:fillRect l="0" t="-19" r="0" b="-20"/>
              </a:stretch>
            </a:blipFill>
          </p:spPr>
        </p:sp>
      </p:grpSp>
      <p:grpSp>
        <p:nvGrpSpPr>
          <p:cNvPr name="Group 13" id="13"/>
          <p:cNvGrpSpPr/>
          <p:nvPr/>
        </p:nvGrpSpPr>
        <p:grpSpPr>
          <a:xfrm rot="0">
            <a:off x="11894934" y="3520440"/>
            <a:ext cx="5502173" cy="1018137"/>
            <a:chOff x="0" y="0"/>
            <a:chExt cx="7336231" cy="1357516"/>
          </a:xfrm>
        </p:grpSpPr>
        <p:sp>
          <p:nvSpPr>
            <p:cNvPr name="Freeform 14" id="14" descr="preencoded.png"/>
            <p:cNvSpPr/>
            <p:nvPr/>
          </p:nvSpPr>
          <p:spPr>
            <a:xfrm flipH="false" flipV="false" rot="0">
              <a:off x="0" y="0"/>
              <a:ext cx="7336282" cy="1357503"/>
            </a:xfrm>
            <a:custGeom>
              <a:avLst/>
              <a:gdLst/>
              <a:ahLst/>
              <a:cxnLst/>
              <a:rect r="r" b="b" t="t" l="l"/>
              <a:pathLst>
                <a:path h="1357503" w="7336282">
                  <a:moveTo>
                    <a:pt x="0" y="0"/>
                  </a:moveTo>
                  <a:lnTo>
                    <a:pt x="7336282" y="0"/>
                  </a:lnTo>
                  <a:lnTo>
                    <a:pt x="7336282" y="1357503"/>
                  </a:lnTo>
                  <a:lnTo>
                    <a:pt x="0" y="1357503"/>
                  </a:lnTo>
                  <a:lnTo>
                    <a:pt x="0" y="0"/>
                  </a:lnTo>
                  <a:close/>
                </a:path>
              </a:pathLst>
            </a:custGeom>
            <a:blipFill>
              <a:blip r:embed="rId6"/>
              <a:stretch>
                <a:fillRect l="0" t="-21" r="0" b="-21"/>
              </a:stretch>
            </a:blipFill>
          </p:spPr>
        </p:sp>
      </p:grpSp>
      <p:sp>
        <p:nvSpPr>
          <p:cNvPr name="TextBox 15" id="15"/>
          <p:cNvSpPr txBox="true"/>
          <p:nvPr/>
        </p:nvSpPr>
        <p:spPr>
          <a:xfrm rot="0">
            <a:off x="1348978" y="1119778"/>
            <a:ext cx="3002461" cy="356597"/>
          </a:xfrm>
          <a:prstGeom prst="rect">
            <a:avLst/>
          </a:prstGeom>
        </p:spPr>
        <p:txBody>
          <a:bodyPr anchor="t" rtlCol="false" tIns="0" lIns="0" bIns="0" rIns="0">
            <a:spAutoFit/>
          </a:bodyPr>
          <a:lstStyle/>
          <a:p>
            <a:pPr algn="l">
              <a:lnSpc>
                <a:spcPts val="2375"/>
              </a:lnSpc>
            </a:pPr>
            <a:r>
              <a:rPr lang="en-US" sz="1562">
                <a:solidFill>
                  <a:srgbClr val="333F70"/>
                </a:solidFill>
                <a:latin typeface="Open Sans"/>
                <a:ea typeface="Open Sans"/>
                <a:cs typeface="Open Sans"/>
                <a:sym typeface="Open Sans"/>
              </a:rPr>
              <a:t>STRATEGIC RECOMMENDATION</a:t>
            </a:r>
          </a:p>
        </p:txBody>
      </p:sp>
      <p:sp>
        <p:nvSpPr>
          <p:cNvPr name="TextBox 16" id="16"/>
          <p:cNvSpPr txBox="true"/>
          <p:nvPr/>
        </p:nvSpPr>
        <p:spPr>
          <a:xfrm rot="0">
            <a:off x="890883" y="1596476"/>
            <a:ext cx="8703764" cy="843115"/>
          </a:xfrm>
          <a:prstGeom prst="rect">
            <a:avLst/>
          </a:prstGeom>
        </p:spPr>
        <p:txBody>
          <a:bodyPr anchor="t" rtlCol="false" tIns="0" lIns="0" bIns="0" rIns="0">
            <a:spAutoFit/>
          </a:bodyPr>
          <a:lstStyle/>
          <a:p>
            <a:pPr algn="l">
              <a:lnSpc>
                <a:spcPts val="6249"/>
              </a:lnSpc>
            </a:pPr>
            <a:r>
              <a:rPr lang="en-US" sz="4999" b="true">
                <a:solidFill>
                  <a:srgbClr val="333F70"/>
                </a:solidFill>
                <a:latin typeface="Arimo Bold"/>
                <a:ea typeface="Arimo Bold"/>
                <a:cs typeface="Arimo Bold"/>
                <a:sym typeface="Arimo Bold"/>
              </a:rPr>
              <a:t>Next Frontier:  AI Alley</a:t>
            </a:r>
          </a:p>
        </p:txBody>
      </p:sp>
      <p:sp>
        <p:nvSpPr>
          <p:cNvPr name="TextBox 17" id="17"/>
          <p:cNvSpPr txBox="true"/>
          <p:nvPr/>
        </p:nvSpPr>
        <p:spPr>
          <a:xfrm rot="0">
            <a:off x="1145381" y="4738449"/>
            <a:ext cx="3181798" cy="426244"/>
          </a:xfrm>
          <a:prstGeom prst="rect">
            <a:avLst/>
          </a:prstGeom>
        </p:spPr>
        <p:txBody>
          <a:bodyPr anchor="t" rtlCol="false" tIns="0" lIns="0" bIns="0" rIns="0">
            <a:spAutoFit/>
          </a:bodyPr>
          <a:lstStyle/>
          <a:p>
            <a:pPr algn="l">
              <a:lnSpc>
                <a:spcPts val="3124"/>
              </a:lnSpc>
            </a:pPr>
            <a:r>
              <a:rPr lang="en-US" sz="2499" b="true">
                <a:solidFill>
                  <a:srgbClr val="333F70"/>
                </a:solidFill>
                <a:latin typeface="Arimo Bold"/>
                <a:ea typeface="Arimo Bold"/>
                <a:cs typeface="Arimo Bold"/>
                <a:sym typeface="Arimo Bold"/>
              </a:rPr>
              <a:t>Current State</a:t>
            </a:r>
          </a:p>
        </p:txBody>
      </p:sp>
      <p:sp>
        <p:nvSpPr>
          <p:cNvPr name="TextBox 18" id="18"/>
          <p:cNvSpPr txBox="true"/>
          <p:nvPr/>
        </p:nvSpPr>
        <p:spPr>
          <a:xfrm rot="0">
            <a:off x="1145381" y="5235092"/>
            <a:ext cx="4993034" cy="839391"/>
          </a:xfrm>
          <a:prstGeom prst="rect">
            <a:avLst/>
          </a:prstGeom>
        </p:spPr>
        <p:txBody>
          <a:bodyPr anchor="t" rtlCol="false" tIns="0" lIns="0" bIns="0" rIns="0">
            <a:spAutoFit/>
          </a:bodyPr>
          <a:lstStyle/>
          <a:p>
            <a:pPr algn="l">
              <a:lnSpc>
                <a:spcPts val="3000"/>
              </a:lnSpc>
            </a:pPr>
            <a:r>
              <a:rPr lang="en-US" sz="2000">
                <a:solidFill>
                  <a:srgbClr val="333F70"/>
                </a:solidFill>
                <a:latin typeface="Open Sans"/>
                <a:ea typeface="Open Sans"/>
                <a:cs typeface="Open Sans"/>
                <a:sym typeface="Open Sans"/>
              </a:rPr>
              <a:t>Efficiency Swaps focus on PUE and carbon intensity metrics</a:t>
            </a:r>
          </a:p>
        </p:txBody>
      </p:sp>
      <p:sp>
        <p:nvSpPr>
          <p:cNvPr name="TextBox 19" id="19"/>
          <p:cNvSpPr txBox="true"/>
          <p:nvPr/>
        </p:nvSpPr>
        <p:spPr>
          <a:xfrm rot="0">
            <a:off x="6647412" y="4738449"/>
            <a:ext cx="3181798" cy="426244"/>
          </a:xfrm>
          <a:prstGeom prst="rect">
            <a:avLst/>
          </a:prstGeom>
        </p:spPr>
        <p:txBody>
          <a:bodyPr anchor="t" rtlCol="false" tIns="0" lIns="0" bIns="0" rIns="0">
            <a:spAutoFit/>
          </a:bodyPr>
          <a:lstStyle/>
          <a:p>
            <a:pPr algn="l">
              <a:lnSpc>
                <a:spcPts val="3124"/>
              </a:lnSpc>
            </a:pPr>
            <a:r>
              <a:rPr lang="en-US" sz="2499" b="true">
                <a:solidFill>
                  <a:srgbClr val="333F70"/>
                </a:solidFill>
                <a:latin typeface="Arimo Bold"/>
                <a:ea typeface="Arimo Bold"/>
                <a:cs typeface="Arimo Bold"/>
                <a:sym typeface="Arimo Bold"/>
              </a:rPr>
              <a:t>Opportunity</a:t>
            </a:r>
          </a:p>
        </p:txBody>
      </p:sp>
      <p:sp>
        <p:nvSpPr>
          <p:cNvPr name="TextBox 20" id="20"/>
          <p:cNvSpPr txBox="true"/>
          <p:nvPr/>
        </p:nvSpPr>
        <p:spPr>
          <a:xfrm rot="0">
            <a:off x="6647412" y="5235092"/>
            <a:ext cx="4993034" cy="1225753"/>
          </a:xfrm>
          <a:prstGeom prst="rect">
            <a:avLst/>
          </a:prstGeom>
        </p:spPr>
        <p:txBody>
          <a:bodyPr anchor="t" rtlCol="false" tIns="0" lIns="0" bIns="0" rIns="0">
            <a:spAutoFit/>
          </a:bodyPr>
          <a:lstStyle/>
          <a:p>
            <a:pPr algn="l">
              <a:lnSpc>
                <a:spcPts val="3000"/>
              </a:lnSpc>
            </a:pPr>
            <a:r>
              <a:rPr lang="en-US" sz="2000">
                <a:solidFill>
                  <a:srgbClr val="333F70"/>
                </a:solidFill>
                <a:latin typeface="Open Sans"/>
                <a:ea typeface="Open Sans"/>
                <a:cs typeface="Open Sans"/>
                <a:sym typeface="Open Sans"/>
              </a:rPr>
              <a:t>Launch pilot program in 'AI Alley' (Northern Virginia)—the global heart of data center growth</a:t>
            </a:r>
          </a:p>
        </p:txBody>
      </p:sp>
      <p:sp>
        <p:nvSpPr>
          <p:cNvPr name="TextBox 21" id="21"/>
          <p:cNvSpPr txBox="true"/>
          <p:nvPr/>
        </p:nvSpPr>
        <p:spPr>
          <a:xfrm rot="0">
            <a:off x="12149433" y="4738449"/>
            <a:ext cx="3194152" cy="426244"/>
          </a:xfrm>
          <a:prstGeom prst="rect">
            <a:avLst/>
          </a:prstGeom>
        </p:spPr>
        <p:txBody>
          <a:bodyPr anchor="t" rtlCol="false" tIns="0" lIns="0" bIns="0" rIns="0">
            <a:spAutoFit/>
          </a:bodyPr>
          <a:lstStyle/>
          <a:p>
            <a:pPr algn="l">
              <a:lnSpc>
                <a:spcPts val="3124"/>
              </a:lnSpc>
            </a:pPr>
            <a:r>
              <a:rPr lang="en-US" sz="2499" b="true">
                <a:solidFill>
                  <a:srgbClr val="333F70"/>
                </a:solidFill>
                <a:latin typeface="Arimo Bold"/>
                <a:ea typeface="Arimo Bold"/>
                <a:cs typeface="Arimo Bold"/>
                <a:sym typeface="Arimo Bold"/>
              </a:rPr>
              <a:t>Implementation</a:t>
            </a:r>
          </a:p>
        </p:txBody>
      </p:sp>
      <p:sp>
        <p:nvSpPr>
          <p:cNvPr name="TextBox 22" id="22"/>
          <p:cNvSpPr txBox="true"/>
          <p:nvPr/>
        </p:nvSpPr>
        <p:spPr>
          <a:xfrm rot="0">
            <a:off x="12149433" y="5235092"/>
            <a:ext cx="4993186" cy="839391"/>
          </a:xfrm>
          <a:prstGeom prst="rect">
            <a:avLst/>
          </a:prstGeom>
        </p:spPr>
        <p:txBody>
          <a:bodyPr anchor="t" rtlCol="false" tIns="0" lIns="0" bIns="0" rIns="0">
            <a:spAutoFit/>
          </a:bodyPr>
          <a:lstStyle/>
          <a:p>
            <a:pPr algn="l">
              <a:lnSpc>
                <a:spcPts val="3000"/>
              </a:lnSpc>
            </a:pPr>
            <a:r>
              <a:rPr lang="en-US" sz="2000">
                <a:solidFill>
                  <a:srgbClr val="333F70"/>
                </a:solidFill>
                <a:latin typeface="Open Sans"/>
                <a:ea typeface="Open Sans"/>
                <a:cs typeface="Open Sans"/>
                <a:sym typeface="Open Sans"/>
              </a:rPr>
              <a:t>Create scalable blueprint for global rollout and standardization</a:t>
            </a:r>
          </a:p>
        </p:txBody>
      </p:sp>
      <p:sp>
        <p:nvSpPr>
          <p:cNvPr name="TextBox 23" id="23"/>
          <p:cNvSpPr txBox="true"/>
          <p:nvPr/>
        </p:nvSpPr>
        <p:spPr>
          <a:xfrm rot="0">
            <a:off x="890883" y="6394171"/>
            <a:ext cx="16506234" cy="1133475"/>
          </a:xfrm>
          <a:prstGeom prst="rect">
            <a:avLst/>
          </a:prstGeom>
        </p:spPr>
        <p:txBody>
          <a:bodyPr anchor="t" rtlCol="false" tIns="0" lIns="0" bIns="0" rIns="0">
            <a:spAutoFit/>
          </a:bodyPr>
          <a:lstStyle/>
          <a:p>
            <a:pPr algn="l">
              <a:lnSpc>
                <a:spcPts val="3000"/>
              </a:lnSpc>
            </a:pPr>
            <a:r>
              <a:rPr lang="en-US" sz="2000">
                <a:solidFill>
                  <a:srgbClr val="333F70"/>
                </a:solidFill>
                <a:latin typeface="Open Sans"/>
                <a:ea typeface="Open Sans"/>
                <a:cs typeface="Open Sans"/>
                <a:sym typeface="Open Sans"/>
              </a:rPr>
              <a:t>Our primary strategic recommendation is a focused, two-phase rollout of the Efficiency Swap. First, we will launch a pilot program concentrated exclusively in 'AI Alley' in Northern Virginia. This region is the global heart of data center growth, providing the perfect high-density environment to prove our product's impact.</a:t>
            </a:r>
          </a:p>
        </p:txBody>
      </p:sp>
      <p:sp>
        <p:nvSpPr>
          <p:cNvPr name="TextBox 24" id="24"/>
          <p:cNvSpPr txBox="true"/>
          <p:nvPr/>
        </p:nvSpPr>
        <p:spPr>
          <a:xfrm rot="0">
            <a:off x="890883" y="7810271"/>
            <a:ext cx="16506234" cy="1612106"/>
          </a:xfrm>
          <a:prstGeom prst="rect">
            <a:avLst/>
          </a:prstGeom>
        </p:spPr>
        <p:txBody>
          <a:bodyPr anchor="t" rtlCol="false" tIns="0" lIns="0" bIns="0" rIns="0">
            <a:spAutoFit/>
          </a:bodyPr>
          <a:lstStyle/>
          <a:p>
            <a:pPr algn="l">
              <a:lnSpc>
                <a:spcPts val="3000"/>
              </a:lnSpc>
            </a:pPr>
            <a:r>
              <a:rPr lang="en-US" sz="2000">
                <a:solidFill>
                  <a:srgbClr val="333F70"/>
                </a:solidFill>
                <a:latin typeface="Open Sans"/>
                <a:ea typeface="Open Sans"/>
                <a:cs typeface="Open Sans"/>
                <a:sym typeface="Open Sans"/>
              </a:rPr>
              <a:t>By successfully implementing this financial product here, we create a scalable blueprint for the rest of the world. We are moving beyond simple lending to becoming a 'Financial Architect' of the energy transition. By standardizing this swap, we ensure that as the world's digital infrastructure grows, it does so with a mandatory, data-driven commitment to efficiency. We aren't just funding the future; we are ensuring the future of AI is built on a foundation of global environmental accountability.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D6F5EE"/>
            </a:solid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FFFFFF"/>
            </a:solidFill>
          </p:spPr>
        </p:sp>
      </p:grpSp>
      <p:grpSp>
        <p:nvGrpSpPr>
          <p:cNvPr name="Group 6" id="6"/>
          <p:cNvGrpSpPr/>
          <p:nvPr/>
        </p:nvGrpSpPr>
        <p:grpSpPr>
          <a:xfrm rot="0">
            <a:off x="0" y="0"/>
            <a:ext cx="6858000" cy="10287000"/>
            <a:chOff x="0" y="0"/>
            <a:chExt cx="9144000" cy="13716000"/>
          </a:xfrm>
        </p:grpSpPr>
        <p:sp>
          <p:nvSpPr>
            <p:cNvPr name="Freeform 7" id="7" descr="preencoded.png"/>
            <p:cNvSpPr/>
            <p:nvPr/>
          </p:nvSpPr>
          <p:spPr>
            <a:xfrm flipH="false" flipV="false" rot="0">
              <a:off x="0" y="0"/>
              <a:ext cx="9144000" cy="13716000"/>
            </a:xfrm>
            <a:custGeom>
              <a:avLst/>
              <a:gdLst/>
              <a:ahLst/>
              <a:cxnLst/>
              <a:rect r="r" b="b" t="t" l="l"/>
              <a:pathLst>
                <a:path h="13716000" w="9144000">
                  <a:moveTo>
                    <a:pt x="0" y="0"/>
                  </a:moveTo>
                  <a:lnTo>
                    <a:pt x="9144000" y="0"/>
                  </a:lnTo>
                  <a:lnTo>
                    <a:pt x="9144000" y="13716000"/>
                  </a:lnTo>
                  <a:lnTo>
                    <a:pt x="0" y="13716000"/>
                  </a:lnTo>
                  <a:lnTo>
                    <a:pt x="0" y="0"/>
                  </a:lnTo>
                  <a:close/>
                </a:path>
              </a:pathLst>
            </a:custGeom>
            <a:blipFill>
              <a:blip r:embed="rId3"/>
              <a:stretch>
                <a:fillRect l="0" t="0" r="0" b="0"/>
              </a:stretch>
            </a:blipFill>
          </p:spPr>
        </p:sp>
      </p:grpSp>
      <p:grpSp>
        <p:nvGrpSpPr>
          <p:cNvPr name="Group 8" id="8"/>
          <p:cNvGrpSpPr/>
          <p:nvPr/>
        </p:nvGrpSpPr>
        <p:grpSpPr>
          <a:xfrm rot="0">
            <a:off x="7713907" y="4270477"/>
            <a:ext cx="28575" cy="1931784"/>
            <a:chOff x="0" y="0"/>
            <a:chExt cx="38100" cy="2575712"/>
          </a:xfrm>
        </p:grpSpPr>
        <p:sp>
          <p:nvSpPr>
            <p:cNvPr name="Freeform 9" id="9"/>
            <p:cNvSpPr/>
            <p:nvPr/>
          </p:nvSpPr>
          <p:spPr>
            <a:xfrm flipH="false" flipV="false" rot="0">
              <a:off x="0" y="0"/>
              <a:ext cx="38100" cy="2575687"/>
            </a:xfrm>
            <a:custGeom>
              <a:avLst/>
              <a:gdLst/>
              <a:ahLst/>
              <a:cxnLst/>
              <a:rect r="r" b="b" t="t" l="l"/>
              <a:pathLst>
                <a:path h="2575687" w="38100">
                  <a:moveTo>
                    <a:pt x="0" y="0"/>
                  </a:moveTo>
                  <a:lnTo>
                    <a:pt x="38100" y="0"/>
                  </a:lnTo>
                  <a:lnTo>
                    <a:pt x="38100" y="2575687"/>
                  </a:lnTo>
                  <a:lnTo>
                    <a:pt x="0" y="2575687"/>
                  </a:lnTo>
                  <a:close/>
                </a:path>
              </a:pathLst>
            </a:custGeom>
            <a:solidFill>
              <a:srgbClr val="26A688"/>
            </a:solidFill>
          </p:spPr>
        </p:sp>
      </p:grpSp>
      <p:sp>
        <p:nvSpPr>
          <p:cNvPr name="TextBox 10" id="10"/>
          <p:cNvSpPr txBox="true"/>
          <p:nvPr/>
        </p:nvSpPr>
        <p:spPr>
          <a:xfrm rot="0">
            <a:off x="7823444" y="748608"/>
            <a:ext cx="7172716" cy="3409950"/>
          </a:xfrm>
          <a:prstGeom prst="rect">
            <a:avLst/>
          </a:prstGeom>
        </p:spPr>
        <p:txBody>
          <a:bodyPr anchor="t" rtlCol="false" tIns="0" lIns="0" bIns="0" rIns="0">
            <a:spAutoFit/>
          </a:bodyPr>
          <a:lstStyle/>
          <a:p>
            <a:pPr algn="l">
              <a:lnSpc>
                <a:spcPts val="6749"/>
              </a:lnSpc>
            </a:pPr>
            <a:r>
              <a:rPr lang="en-US" sz="5374" b="true">
                <a:solidFill>
                  <a:srgbClr val="333F70"/>
                </a:solidFill>
                <a:latin typeface="Arimo Bold"/>
                <a:ea typeface="Arimo Bold"/>
                <a:cs typeface="Arimo Bold"/>
                <a:sym typeface="Arimo Bold"/>
              </a:rPr>
              <a:t>Conclusion: Sustainability is a Pricing Variable, Not a Cost</a:t>
            </a:r>
          </a:p>
        </p:txBody>
      </p:sp>
      <p:sp>
        <p:nvSpPr>
          <p:cNvPr name="TextBox 11" id="11"/>
          <p:cNvSpPr txBox="true"/>
          <p:nvPr/>
        </p:nvSpPr>
        <p:spPr>
          <a:xfrm rot="0">
            <a:off x="8080772" y="4450556"/>
            <a:ext cx="9351321" cy="1514475"/>
          </a:xfrm>
          <a:prstGeom prst="rect">
            <a:avLst/>
          </a:prstGeom>
        </p:spPr>
        <p:txBody>
          <a:bodyPr anchor="t" rtlCol="false" tIns="0" lIns="0" bIns="0" rIns="0">
            <a:spAutoFit/>
          </a:bodyPr>
          <a:lstStyle/>
          <a:p>
            <a:pPr algn="l">
              <a:lnSpc>
                <a:spcPts val="2812"/>
              </a:lnSpc>
            </a:pPr>
            <a:r>
              <a:rPr lang="en-US" sz="1874">
                <a:solidFill>
                  <a:srgbClr val="333F70"/>
                </a:solidFill>
                <a:latin typeface="Open Sans"/>
                <a:ea typeface="Open Sans"/>
                <a:cs typeface="Open Sans"/>
                <a:sym typeface="Open Sans"/>
              </a:rPr>
              <a:t>"Capital is the most powerful lever for systemic change. By pricing the energy transition directly into a derivative contract, J.P. Morgan Chase proves that sustainability is no longer an 'extra'—it is the very foundation of modern risk management."</a:t>
            </a:r>
          </a:p>
        </p:txBody>
      </p:sp>
      <p:sp>
        <p:nvSpPr>
          <p:cNvPr name="TextBox 12" id="12"/>
          <p:cNvSpPr txBox="true"/>
          <p:nvPr/>
        </p:nvSpPr>
        <p:spPr>
          <a:xfrm rot="0">
            <a:off x="7713907" y="6382341"/>
            <a:ext cx="9718177" cy="2243138"/>
          </a:xfrm>
          <a:prstGeom prst="rect">
            <a:avLst/>
          </a:prstGeom>
        </p:spPr>
        <p:txBody>
          <a:bodyPr anchor="t" rtlCol="false" tIns="0" lIns="0" bIns="0" rIns="0">
            <a:spAutoFit/>
          </a:bodyPr>
          <a:lstStyle/>
          <a:p>
            <a:pPr algn="l">
              <a:lnSpc>
                <a:spcPts val="2812"/>
              </a:lnSpc>
            </a:pPr>
            <a:r>
              <a:rPr lang="en-US" sz="1874">
                <a:solidFill>
                  <a:srgbClr val="333F70"/>
                </a:solidFill>
                <a:latin typeface="Open Sans"/>
                <a:ea typeface="Open Sans"/>
                <a:cs typeface="Open Sans"/>
                <a:sym typeface="Open Sans"/>
              </a:rPr>
              <a:t>The Efficiency Swap demonstrates that derivatives can serve as accountability mechanisms in climate finance, pricing transition risk while creating pathways for data center operators to improve efficiency and reduce costs simultaneously. As institutional investors demand quantifiable impact, SLDs bridge the gap between stakeholder capitalism and fiduciary duty. When we lower the cost of capital for efficiency, we aren't just protecting the environment; we are winning the market.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28588"/>
            <a:ext cx="16303523" cy="900112"/>
          </a:xfrm>
          <a:prstGeom prst="rect">
            <a:avLst/>
          </a:prstGeom>
        </p:spPr>
        <p:txBody>
          <a:bodyPr anchor="t" rtlCol="false" tIns="0" lIns="0" bIns="0" rIns="0">
            <a:spAutoFit/>
          </a:bodyPr>
          <a:lstStyle/>
          <a:p>
            <a:pPr algn="l">
              <a:lnSpc>
                <a:spcPts val="6937"/>
              </a:lnSpc>
            </a:pPr>
            <a:r>
              <a:rPr lang="en-US" sz="5562" b="true">
                <a:solidFill>
                  <a:srgbClr val="333F70"/>
                </a:solidFill>
                <a:latin typeface="Arimo Bold"/>
                <a:ea typeface="Arimo Bold"/>
                <a:cs typeface="Arimo Bold"/>
                <a:sym typeface="Arimo Bold"/>
              </a:rPr>
              <a:t>Bibliography</a:t>
            </a:r>
          </a:p>
        </p:txBody>
      </p:sp>
      <p:sp>
        <p:nvSpPr>
          <p:cNvPr name="TextBox 3" id="3"/>
          <p:cNvSpPr txBox="true"/>
          <p:nvPr/>
        </p:nvSpPr>
        <p:spPr>
          <a:xfrm rot="0">
            <a:off x="1028700" y="1019175"/>
            <a:ext cx="16213378" cy="5973330"/>
          </a:xfrm>
          <a:prstGeom prst="rect">
            <a:avLst/>
          </a:prstGeom>
        </p:spPr>
        <p:txBody>
          <a:bodyPr anchor="t" rtlCol="false" tIns="0" lIns="0" bIns="0" rIns="0">
            <a:spAutoFit/>
          </a:bodyPr>
          <a:lstStyle/>
          <a:p>
            <a:pPr algn="l" marL="429889" indent="-214945" lvl="1">
              <a:lnSpc>
                <a:spcPts val="2488"/>
              </a:lnSpc>
              <a:buFont typeface="Arial"/>
              <a:buChar char="•"/>
            </a:pPr>
            <a:r>
              <a:rPr lang="en-US" b="true" sz="1991">
                <a:solidFill>
                  <a:srgbClr val="333F70"/>
                </a:solidFill>
                <a:latin typeface="Arimo Bold"/>
                <a:ea typeface="Arimo Bold"/>
                <a:cs typeface="Arimo Bold"/>
                <a:sym typeface="Arimo Bold"/>
              </a:rPr>
              <a:t>BlackRock. (2025). Investment stewardship: Global principles and 2026 climate expectations. </a:t>
            </a:r>
            <a:r>
              <a:rPr lang="en-US" b="true" sz="1991" u="sng">
                <a:solidFill>
                  <a:srgbClr val="333F70"/>
                </a:solidFill>
                <a:latin typeface="Arimo Bold"/>
                <a:ea typeface="Arimo Bold"/>
                <a:cs typeface="Arimo Bold"/>
                <a:sym typeface="Arimo Bold"/>
                <a:hlinkClick r:id="rId2" tooltip="https://www.blackrock.com/corporate/about-us/investment-stewardship"/>
              </a:rPr>
              <a:t>https://www.blackrock.com/corporate/about-us/investment-stewardship</a:t>
            </a:r>
          </a:p>
          <a:p>
            <a:pPr algn="l" marL="429889" indent="-214945" lvl="1">
              <a:lnSpc>
                <a:spcPts val="2488"/>
              </a:lnSpc>
              <a:buFont typeface="Arial"/>
              <a:buChar char="•"/>
            </a:pPr>
            <a:r>
              <a:rPr lang="en-US" sz="1991">
                <a:solidFill>
                  <a:srgbClr val="333F70"/>
                </a:solidFill>
                <a:latin typeface="Arimo"/>
                <a:ea typeface="Arimo"/>
                <a:cs typeface="Arimo"/>
                <a:sym typeface="Arimo"/>
              </a:rPr>
              <a:t>E</a:t>
            </a:r>
            <a:r>
              <a:rPr lang="en-US" b="true" sz="1991">
                <a:solidFill>
                  <a:srgbClr val="333F70"/>
                </a:solidFill>
                <a:latin typeface="Arimo Bold"/>
                <a:ea typeface="Arimo Bold"/>
                <a:cs typeface="Arimo Bold"/>
                <a:sym typeface="Arimo Bold"/>
              </a:rPr>
              <a:t>lectric Power Research Institute. (2024). Powering intelligence: Analyzing artificial intelligence and data center energy consumption. </a:t>
            </a:r>
            <a:r>
              <a:rPr lang="en-US" b="true" sz="1991" u="sng">
                <a:solidFill>
                  <a:srgbClr val="333F70"/>
                </a:solidFill>
                <a:latin typeface="Arimo Bold"/>
                <a:ea typeface="Arimo Bold"/>
                <a:cs typeface="Arimo Bold"/>
                <a:sym typeface="Arimo Bold"/>
                <a:hlinkClick r:id="rId3" tooltip="https://www.epri.com/research/products/000000003002028905"/>
              </a:rPr>
              <a:t>https://www.epri.com/research/products/000000003002028905</a:t>
            </a:r>
          </a:p>
          <a:p>
            <a:pPr algn="l" marL="429889" indent="-214945" lvl="1">
              <a:lnSpc>
                <a:spcPts val="2488"/>
              </a:lnSpc>
              <a:buFont typeface="Arial"/>
              <a:buChar char="•"/>
            </a:pPr>
            <a:r>
              <a:rPr lang="en-US" sz="1991">
                <a:solidFill>
                  <a:srgbClr val="333F70"/>
                </a:solidFill>
                <a:latin typeface="Arimo"/>
                <a:ea typeface="Arimo"/>
                <a:cs typeface="Arimo"/>
                <a:sym typeface="Arimo"/>
              </a:rPr>
              <a:t>G</a:t>
            </a:r>
            <a:r>
              <a:rPr lang="en-US" b="true" sz="1991">
                <a:solidFill>
                  <a:srgbClr val="333F70"/>
                </a:solidFill>
                <a:latin typeface="Arimo Bold"/>
                <a:ea typeface="Arimo Bold"/>
                <a:cs typeface="Arimo Bold"/>
                <a:sym typeface="Arimo Bold"/>
              </a:rPr>
              <a:t>oldman Sachs Research. (2024, May 14). AI, data centers and the coming surge in power demand. </a:t>
            </a:r>
            <a:r>
              <a:rPr lang="en-US" b="true" sz="1991" u="sng">
                <a:solidFill>
                  <a:srgbClr val="333F70"/>
                </a:solidFill>
                <a:latin typeface="Arimo Bold"/>
                <a:ea typeface="Arimo Bold"/>
                <a:cs typeface="Arimo Bold"/>
                <a:sym typeface="Arimo Bold"/>
                <a:hlinkClick r:id="rId4" tooltip="https://www.google.com/search?q=https://www.goldmansachs.com/insights/articles/AI-data-centers-and-the-coming-surge-in-power-demand"/>
              </a:rPr>
              <a:t>https://www.goldmansachs.com/insights/articles/AI-data-centers-and-the-coming-surge-in-power-demand</a:t>
            </a:r>
          </a:p>
          <a:p>
            <a:pPr algn="l" marL="429889" indent="-214945" lvl="1">
              <a:lnSpc>
                <a:spcPts val="2488"/>
              </a:lnSpc>
              <a:buFont typeface="Arial"/>
              <a:buChar char="•"/>
            </a:pPr>
            <a:r>
              <a:rPr lang="en-US" sz="1991">
                <a:solidFill>
                  <a:srgbClr val="333F70"/>
                </a:solidFill>
                <a:latin typeface="Arimo"/>
                <a:ea typeface="Arimo"/>
                <a:cs typeface="Arimo"/>
                <a:sym typeface="Arimo"/>
              </a:rPr>
              <a:t>I</a:t>
            </a:r>
            <a:r>
              <a:rPr lang="en-US" b="true" sz="1991">
                <a:solidFill>
                  <a:srgbClr val="333F70"/>
                </a:solidFill>
                <a:latin typeface="Arimo Bold"/>
                <a:ea typeface="Arimo Bold"/>
                <a:cs typeface="Arimo Bold"/>
                <a:sym typeface="Arimo Bold"/>
              </a:rPr>
              <a:t>nternational Swaps and Derivatives Association (ISDA). (2024). Sustainability-linked derivatives: KPI and verification guidelines. </a:t>
            </a:r>
            <a:r>
              <a:rPr lang="en-US" b="true" sz="1991" u="sng">
                <a:solidFill>
                  <a:srgbClr val="333F70"/>
                </a:solidFill>
                <a:latin typeface="Arimo Bold"/>
                <a:ea typeface="Arimo Bold"/>
                <a:cs typeface="Arimo Bold"/>
                <a:sym typeface="Arimo Bold"/>
                <a:hlinkClick r:id="rId5" tooltip="https://www.google.com/search?q=https://www.isda.org/2024/02/sustainability-linked-derivatives/"/>
              </a:rPr>
              <a:t>https://www.isda.org/2024/02/sustainability-linked-derivatives/</a:t>
            </a:r>
          </a:p>
          <a:p>
            <a:pPr algn="l" marL="429889" indent="-214945" lvl="1">
              <a:lnSpc>
                <a:spcPts val="2488"/>
              </a:lnSpc>
              <a:buFont typeface="Arial"/>
              <a:buChar char="•"/>
            </a:pPr>
            <a:r>
              <a:rPr lang="en-US" sz="1991">
                <a:solidFill>
                  <a:srgbClr val="333F70"/>
                </a:solidFill>
                <a:latin typeface="Arimo"/>
                <a:ea typeface="Arimo"/>
                <a:cs typeface="Arimo"/>
                <a:sym typeface="Arimo"/>
              </a:rPr>
              <a:t>J</a:t>
            </a:r>
            <a:r>
              <a:rPr lang="en-US" b="true" sz="1991">
                <a:solidFill>
                  <a:srgbClr val="333F70"/>
                </a:solidFill>
                <a:latin typeface="Arimo Bold"/>
                <a:ea typeface="Arimo Bold"/>
                <a:cs typeface="Arimo Bold"/>
                <a:sym typeface="Arimo Bold"/>
              </a:rPr>
              <a:t>.P. Morgan Chase &amp; Co. (2024). Carbon Compass®: Our methodology for tracking carbon intensity. </a:t>
            </a:r>
            <a:r>
              <a:rPr lang="en-US" b="true" sz="1991" u="sng">
                <a:solidFill>
                  <a:srgbClr val="333F70"/>
                </a:solidFill>
                <a:latin typeface="Arimo Bold"/>
                <a:ea typeface="Arimo Bold"/>
                <a:cs typeface="Arimo Bold"/>
                <a:sym typeface="Arimo Bold"/>
                <a:hlinkClick r:id="rId6" tooltip="https://www.google.com/search?q=https://www.jpmorganchase.com/impact/sustainability/carbon-compass"/>
              </a:rPr>
              <a:t>https://www.jpmorganchase.com/impact/sustainability/carbon-compass</a:t>
            </a:r>
          </a:p>
          <a:p>
            <a:pPr algn="l" marL="429889" indent="-214945" lvl="1">
              <a:lnSpc>
                <a:spcPts val="2488"/>
              </a:lnSpc>
              <a:buFont typeface="Arial"/>
              <a:buChar char="•"/>
            </a:pPr>
            <a:r>
              <a:rPr lang="en-US" sz="1991">
                <a:solidFill>
                  <a:srgbClr val="333F70"/>
                </a:solidFill>
                <a:latin typeface="Arimo"/>
                <a:ea typeface="Arimo"/>
                <a:cs typeface="Arimo"/>
                <a:sym typeface="Arimo"/>
              </a:rPr>
              <a:t>J</a:t>
            </a:r>
            <a:r>
              <a:rPr lang="en-US" b="true" sz="1991">
                <a:solidFill>
                  <a:srgbClr val="333F70"/>
                </a:solidFill>
                <a:latin typeface="Arimo Bold"/>
                <a:ea typeface="Arimo Bold"/>
                <a:cs typeface="Arimo Bold"/>
                <a:sym typeface="Arimo Bold"/>
              </a:rPr>
              <a:t>.P. Morgan Chase &amp; Co. (2025). Sustainable development target: Progress toward the $2.5 trillion goal. </a:t>
            </a:r>
            <a:r>
              <a:rPr lang="en-US" b="true" sz="1991" u="sng">
                <a:solidFill>
                  <a:srgbClr val="333F70"/>
                </a:solidFill>
                <a:latin typeface="Arimo Bold"/>
                <a:ea typeface="Arimo Bold"/>
                <a:cs typeface="Arimo Bold"/>
                <a:sym typeface="Arimo Bold"/>
                <a:hlinkClick r:id="rId7" tooltip="https://www.google.com/search?q=https://www.jpmorganchase.com/impact/sustainability/sustainable-finance"/>
              </a:rPr>
              <a:t>https://www.jpmorganchase.com/impact/sustainability/sustainable-finance</a:t>
            </a:r>
          </a:p>
          <a:p>
            <a:pPr algn="l" marL="429889" indent="-214945" lvl="1">
              <a:lnSpc>
                <a:spcPts val="2488"/>
              </a:lnSpc>
              <a:buFont typeface="Arial"/>
              <a:buChar char="•"/>
            </a:pPr>
            <a:r>
              <a:rPr lang="en-US" sz="1991">
                <a:solidFill>
                  <a:srgbClr val="333F70"/>
                </a:solidFill>
                <a:latin typeface="Arimo"/>
                <a:ea typeface="Arimo"/>
                <a:cs typeface="Arimo"/>
                <a:sym typeface="Arimo"/>
              </a:rPr>
              <a:t>N</a:t>
            </a:r>
            <a:r>
              <a:rPr lang="en-US" b="true" sz="1991">
                <a:solidFill>
                  <a:srgbClr val="333F70"/>
                </a:solidFill>
                <a:latin typeface="Arimo Bold"/>
                <a:ea typeface="Arimo Bold"/>
                <a:cs typeface="Arimo Bold"/>
                <a:sym typeface="Arimo Bold"/>
              </a:rPr>
              <a:t>ewmark. (2025). U.S. data center market overview: Infrastructure demand in the age of generative AI. </a:t>
            </a:r>
            <a:r>
              <a:rPr lang="en-US" b="true" sz="1991" u="sng">
                <a:solidFill>
                  <a:srgbClr val="333F70"/>
                </a:solidFill>
                <a:latin typeface="Arimo Bold"/>
                <a:ea typeface="Arimo Bold"/>
                <a:cs typeface="Arimo Bold"/>
                <a:sym typeface="Arimo Bold"/>
                <a:hlinkClick r:id="rId8" tooltip="https://www.google.com/search?q=https://www.nmrk.com/insights/market-reports"/>
              </a:rPr>
              <a:t>https://www.nmrk.com/insights/market-reports</a:t>
            </a:r>
          </a:p>
          <a:p>
            <a:pPr algn="l" marL="429889" indent="-214945" lvl="1">
              <a:lnSpc>
                <a:spcPts val="2488"/>
              </a:lnSpc>
              <a:buFont typeface="Arial"/>
              <a:buChar char="•"/>
            </a:pPr>
            <a:r>
              <a:rPr lang="en-US" sz="1991">
                <a:solidFill>
                  <a:srgbClr val="333F70"/>
                </a:solidFill>
                <a:latin typeface="Arimo"/>
                <a:ea typeface="Arimo"/>
                <a:cs typeface="Arimo"/>
                <a:sym typeface="Arimo"/>
              </a:rPr>
              <a:t>S</a:t>
            </a:r>
            <a:r>
              <a:rPr lang="en-US" b="true" sz="1991">
                <a:solidFill>
                  <a:srgbClr val="333F70"/>
                </a:solidFill>
                <a:latin typeface="Arimo Bold"/>
                <a:ea typeface="Arimo Bold"/>
                <a:cs typeface="Arimo Bold"/>
                <a:sym typeface="Arimo Bold"/>
              </a:rPr>
              <a:t>ecurities and Exchange Commission. (2024). The enhancement and standardization of climate-related disclosures for investors (Release No. 33-11275). </a:t>
            </a:r>
            <a:r>
              <a:rPr lang="en-US" b="true" sz="1991" u="sng">
                <a:solidFill>
                  <a:srgbClr val="333F70"/>
                </a:solidFill>
                <a:latin typeface="Arimo Bold"/>
                <a:ea typeface="Arimo Bold"/>
                <a:cs typeface="Arimo Bold"/>
                <a:sym typeface="Arimo Bold"/>
                <a:hlinkClick r:id="rId9" tooltip="https://www.sec.gov/files/33-11275-fact-sheet.pdf"/>
              </a:rPr>
              <a:t>https://www.sec.gov/files/33-11275-fact-sheet.pdf</a:t>
            </a:r>
          </a:p>
          <a:p>
            <a:pPr algn="l" marL="429889" indent="-214945" lvl="1">
              <a:lnSpc>
                <a:spcPts val="2488"/>
              </a:lnSpc>
              <a:buFont typeface="Arial"/>
              <a:buChar char="•"/>
            </a:pPr>
            <a:r>
              <a:rPr lang="en-US" sz="1991">
                <a:solidFill>
                  <a:srgbClr val="333F70"/>
                </a:solidFill>
                <a:latin typeface="Arimo"/>
                <a:ea typeface="Arimo"/>
                <a:cs typeface="Arimo"/>
                <a:sym typeface="Arimo"/>
              </a:rPr>
              <a:t>U</a:t>
            </a:r>
            <a:r>
              <a:rPr lang="en-US" b="true" sz="1991">
                <a:solidFill>
                  <a:srgbClr val="333F70"/>
                </a:solidFill>
                <a:latin typeface="Arimo Bold"/>
                <a:ea typeface="Arimo Bold"/>
                <a:cs typeface="Arimo Bold"/>
                <a:sym typeface="Arimo Bold"/>
              </a:rPr>
              <a:t>ptime Institute. (2024, July). Global data center survey 2024: The efficiency plateau. </a:t>
            </a:r>
            <a:r>
              <a:rPr lang="en-US" b="true" sz="1991" u="sng">
                <a:solidFill>
                  <a:srgbClr val="333F70"/>
                </a:solidFill>
                <a:latin typeface="Arimo Bold"/>
                <a:ea typeface="Arimo Bold"/>
                <a:cs typeface="Arimo Bold"/>
                <a:sym typeface="Arimo Bold"/>
                <a:hlinkClick r:id="rId10" tooltip="https://www.google.com/search?q=https://uptimeinstitute.com/resources/asset/global-data-center-survey-2024"/>
              </a:rPr>
              <a:t>https://uptimeinstitute.com/resources/asset/global-data-center-survey-2024</a:t>
            </a:r>
          </a:p>
          <a:p>
            <a:pPr algn="l">
              <a:lnSpc>
                <a:spcPts val="2488"/>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DAHCMiYeWR8</dc:identifier>
  <dcterms:modified xsi:type="dcterms:W3CDTF">2011-08-01T06:04:30Z</dcterms:modified>
  <cp:revision>1</cp:revision>
  <dc:title>JP-Morgan-Chase-Sustainability-Linked-Derivatives.pptx</dc:title>
</cp:coreProperties>
</file>